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handoutMasterIdLst>
    <p:handoutMasterId r:id="rId50"/>
  </p:handoutMasterIdLst>
  <p:sldIdLst>
    <p:sldId id="256" r:id="rId2"/>
    <p:sldId id="302" r:id="rId3"/>
    <p:sldId id="260" r:id="rId4"/>
    <p:sldId id="262" r:id="rId5"/>
    <p:sldId id="409" r:id="rId6"/>
    <p:sldId id="273" r:id="rId7"/>
    <p:sldId id="401" r:id="rId8"/>
    <p:sldId id="392" r:id="rId9"/>
    <p:sldId id="406" r:id="rId10"/>
    <p:sldId id="389" r:id="rId11"/>
    <p:sldId id="390" r:id="rId12"/>
    <p:sldId id="361" r:id="rId13"/>
    <p:sldId id="393" r:id="rId14"/>
    <p:sldId id="385" r:id="rId15"/>
    <p:sldId id="402" r:id="rId16"/>
    <p:sldId id="364" r:id="rId17"/>
    <p:sldId id="391" r:id="rId18"/>
    <p:sldId id="314" r:id="rId19"/>
    <p:sldId id="310" r:id="rId20"/>
    <p:sldId id="289" r:id="rId21"/>
    <p:sldId id="411" r:id="rId22"/>
    <p:sldId id="287" r:id="rId23"/>
    <p:sldId id="394" r:id="rId24"/>
    <p:sldId id="370" r:id="rId25"/>
    <p:sldId id="360" r:id="rId26"/>
    <p:sldId id="410" r:id="rId27"/>
    <p:sldId id="290" r:id="rId28"/>
    <p:sldId id="412" r:id="rId29"/>
    <p:sldId id="386" r:id="rId30"/>
    <p:sldId id="311" r:id="rId31"/>
    <p:sldId id="358" r:id="rId32"/>
    <p:sldId id="313" r:id="rId33"/>
    <p:sldId id="408" r:id="rId34"/>
    <p:sldId id="396" r:id="rId35"/>
    <p:sldId id="325" r:id="rId36"/>
    <p:sldId id="326" r:id="rId37"/>
    <p:sldId id="316" r:id="rId38"/>
    <p:sldId id="294" r:id="rId39"/>
    <p:sldId id="318" r:id="rId40"/>
    <p:sldId id="319" r:id="rId41"/>
    <p:sldId id="367" r:id="rId42"/>
    <p:sldId id="368" r:id="rId43"/>
    <p:sldId id="317" r:id="rId44"/>
    <p:sldId id="354" r:id="rId45"/>
    <p:sldId id="404" r:id="rId46"/>
    <p:sldId id="405" r:id="rId47"/>
    <p:sldId id="356"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4" d="100"/>
          <a:sy n="114" d="100"/>
        </p:scale>
        <p:origin x="918" y="102"/>
      </p:cViewPr>
      <p:guideLst>
        <p:guide orient="horz" pos="2160"/>
        <p:guide pos="2880"/>
      </p:guideLst>
    </p:cSldViewPr>
  </p:slideViewPr>
  <p:notesTextViewPr>
    <p:cViewPr>
      <p:scale>
        <a:sx n="1" d="1"/>
        <a:sy n="1" d="1"/>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82692E2-32F9-4CEA-8A73-FA733542C2A9}" type="datetimeFigureOut">
              <a:rPr lang="en-AU" smtClean="0"/>
              <a:t>9/05/2017</a:t>
            </a:fld>
            <a:endParaRPr lang="en-AU"/>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5F5C609-296A-4689-AE49-8B47C5AEF566}" type="slidenum">
              <a:rPr lang="en-AU" smtClean="0"/>
              <a:t>‹#›</a:t>
            </a:fld>
            <a:endParaRPr lang="en-AU"/>
          </a:p>
        </p:txBody>
      </p:sp>
    </p:spTree>
    <p:extLst>
      <p:ext uri="{BB962C8B-B14F-4D97-AF65-F5344CB8AC3E}">
        <p14:creationId xmlns:p14="http://schemas.microsoft.com/office/powerpoint/2010/main" val="24173018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83618A-F4B4-487B-A5B2-FAC02144128F}" type="datetimeFigureOut">
              <a:rPr lang="en-AU" smtClean="0"/>
              <a:t>9/05/2017</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6F30D4-6D78-4FC3-A523-853FC8E08E8B}" type="slidenum">
              <a:rPr lang="en-AU" smtClean="0"/>
              <a:t>‹#›</a:t>
            </a:fld>
            <a:endParaRPr lang="en-AU"/>
          </a:p>
        </p:txBody>
      </p:sp>
    </p:spTree>
    <p:extLst>
      <p:ext uri="{BB962C8B-B14F-4D97-AF65-F5344CB8AC3E}">
        <p14:creationId xmlns:p14="http://schemas.microsoft.com/office/powerpoint/2010/main" val="38732278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629FC16A-1752-41E8-95B6-691BC92DFFBB}" type="slidenum">
              <a:rPr lang="en-AU" smtClean="0"/>
              <a:t>17</a:t>
            </a:fld>
            <a:endParaRPr lang="en-AU"/>
          </a:p>
        </p:txBody>
      </p:sp>
    </p:spTree>
    <p:extLst>
      <p:ext uri="{BB962C8B-B14F-4D97-AF65-F5344CB8AC3E}">
        <p14:creationId xmlns:p14="http://schemas.microsoft.com/office/powerpoint/2010/main" val="2662986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6836DFD-F4B2-4C1A-B26C-24BD40BC2AE5}" type="slidenum">
              <a:rPr lang="en-US" smtClean="0"/>
              <a:pPr/>
              <a:t>26</a:t>
            </a:fld>
            <a:endParaRPr lang="en-US"/>
          </a:p>
        </p:txBody>
      </p:sp>
    </p:spTree>
    <p:extLst>
      <p:ext uri="{BB962C8B-B14F-4D97-AF65-F5344CB8AC3E}">
        <p14:creationId xmlns:p14="http://schemas.microsoft.com/office/powerpoint/2010/main" val="1685507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DB4F65A6-0A28-4D84-B3B9-07A93484298E}" type="datetime1">
              <a:rPr lang="en-AU" smtClean="0"/>
              <a:t>9/05/2017</a:t>
            </a:fld>
            <a:endParaRPr lang="en-AU"/>
          </a:p>
        </p:txBody>
      </p:sp>
      <p:sp>
        <p:nvSpPr>
          <p:cNvPr id="5" name="Footer Placeholder 4"/>
          <p:cNvSpPr>
            <a:spLocks noGrp="1"/>
          </p:cNvSpPr>
          <p:nvPr>
            <p:ph type="ftr" sz="quarter" idx="11"/>
          </p:nvPr>
        </p:nvSpPr>
        <p:spPr/>
        <p:txBody>
          <a:bodyPr/>
          <a:lstStyle/>
          <a:p>
            <a:r>
              <a:rPr lang="en-AU" smtClean="0"/>
              <a:t>Redfield                                                                               5 May 2017</a:t>
            </a:r>
            <a:endParaRPr lang="en-AU"/>
          </a:p>
        </p:txBody>
      </p:sp>
      <p:sp>
        <p:nvSpPr>
          <p:cNvPr id="6" name="Slide Number Placeholder 5"/>
          <p:cNvSpPr>
            <a:spLocks noGrp="1"/>
          </p:cNvSpPr>
          <p:nvPr>
            <p:ph type="sldNum" sz="quarter" idx="12"/>
          </p:nvPr>
        </p:nvSpPr>
        <p:spPr/>
        <p:txBody>
          <a:bodyPr/>
          <a:lstStyle/>
          <a:p>
            <a:fld id="{8B2C77EA-F2F8-4652-B49A-EA655400F560}" type="slidenum">
              <a:rPr lang="en-AU" smtClean="0"/>
              <a:t>‹#›</a:t>
            </a:fld>
            <a:endParaRPr lang="en-AU"/>
          </a:p>
        </p:txBody>
      </p:sp>
    </p:spTree>
    <p:extLst>
      <p:ext uri="{BB962C8B-B14F-4D97-AF65-F5344CB8AC3E}">
        <p14:creationId xmlns:p14="http://schemas.microsoft.com/office/powerpoint/2010/main" val="472925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50397B2-F357-4C99-97BB-F37091C12E40}" type="datetime1">
              <a:rPr lang="en-AU" smtClean="0"/>
              <a:t>9/05/2017</a:t>
            </a:fld>
            <a:endParaRPr lang="en-AU"/>
          </a:p>
        </p:txBody>
      </p:sp>
      <p:sp>
        <p:nvSpPr>
          <p:cNvPr id="5" name="Footer Placeholder 4"/>
          <p:cNvSpPr>
            <a:spLocks noGrp="1"/>
          </p:cNvSpPr>
          <p:nvPr>
            <p:ph type="ftr" sz="quarter" idx="11"/>
          </p:nvPr>
        </p:nvSpPr>
        <p:spPr/>
        <p:txBody>
          <a:bodyPr/>
          <a:lstStyle/>
          <a:p>
            <a:r>
              <a:rPr lang="en-AU" smtClean="0"/>
              <a:t>Redfield                                                                               5 May 2017</a:t>
            </a:r>
            <a:endParaRPr lang="en-AU"/>
          </a:p>
        </p:txBody>
      </p:sp>
      <p:sp>
        <p:nvSpPr>
          <p:cNvPr id="6" name="Slide Number Placeholder 5"/>
          <p:cNvSpPr>
            <a:spLocks noGrp="1"/>
          </p:cNvSpPr>
          <p:nvPr>
            <p:ph type="sldNum" sz="quarter" idx="12"/>
          </p:nvPr>
        </p:nvSpPr>
        <p:spPr/>
        <p:txBody>
          <a:bodyPr/>
          <a:lstStyle/>
          <a:p>
            <a:fld id="{8B2C77EA-F2F8-4652-B49A-EA655400F560}" type="slidenum">
              <a:rPr lang="en-AU" smtClean="0"/>
              <a:t>‹#›</a:t>
            </a:fld>
            <a:endParaRPr lang="en-AU"/>
          </a:p>
        </p:txBody>
      </p:sp>
    </p:spTree>
    <p:extLst>
      <p:ext uri="{BB962C8B-B14F-4D97-AF65-F5344CB8AC3E}">
        <p14:creationId xmlns:p14="http://schemas.microsoft.com/office/powerpoint/2010/main" val="3815026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F80CB008-8B0E-42B5-80A8-06951F5D90E6}" type="datetime1">
              <a:rPr lang="en-AU" smtClean="0"/>
              <a:t>9/05/2017</a:t>
            </a:fld>
            <a:endParaRPr lang="en-AU"/>
          </a:p>
        </p:txBody>
      </p:sp>
      <p:sp>
        <p:nvSpPr>
          <p:cNvPr id="5" name="Footer Placeholder 4"/>
          <p:cNvSpPr>
            <a:spLocks noGrp="1"/>
          </p:cNvSpPr>
          <p:nvPr>
            <p:ph type="ftr" sz="quarter" idx="11"/>
          </p:nvPr>
        </p:nvSpPr>
        <p:spPr/>
        <p:txBody>
          <a:bodyPr/>
          <a:lstStyle/>
          <a:p>
            <a:r>
              <a:rPr lang="en-AU" smtClean="0"/>
              <a:t>Redfield                                                                               5 May 2017</a:t>
            </a:r>
            <a:endParaRPr lang="en-AU"/>
          </a:p>
        </p:txBody>
      </p:sp>
      <p:sp>
        <p:nvSpPr>
          <p:cNvPr id="6" name="Slide Number Placeholder 5"/>
          <p:cNvSpPr>
            <a:spLocks noGrp="1"/>
          </p:cNvSpPr>
          <p:nvPr>
            <p:ph type="sldNum" sz="quarter" idx="12"/>
          </p:nvPr>
        </p:nvSpPr>
        <p:spPr/>
        <p:txBody>
          <a:bodyPr/>
          <a:lstStyle/>
          <a:p>
            <a:fld id="{8B2C77EA-F2F8-4652-B49A-EA655400F560}" type="slidenum">
              <a:rPr lang="en-AU" smtClean="0"/>
              <a:t>‹#›</a:t>
            </a:fld>
            <a:endParaRPr lang="en-AU"/>
          </a:p>
        </p:txBody>
      </p:sp>
    </p:spTree>
    <p:extLst>
      <p:ext uri="{BB962C8B-B14F-4D97-AF65-F5344CB8AC3E}">
        <p14:creationId xmlns:p14="http://schemas.microsoft.com/office/powerpoint/2010/main" val="3459894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79EA942A-6EF1-4E51-A5B4-1FDF5CA47BE7}" type="datetime1">
              <a:rPr lang="en-AU" smtClean="0"/>
              <a:t>9/05/2017</a:t>
            </a:fld>
            <a:endParaRPr lang="en-AU"/>
          </a:p>
        </p:txBody>
      </p:sp>
      <p:sp>
        <p:nvSpPr>
          <p:cNvPr id="5" name="Footer Placeholder 4"/>
          <p:cNvSpPr>
            <a:spLocks noGrp="1"/>
          </p:cNvSpPr>
          <p:nvPr>
            <p:ph type="ftr" sz="quarter" idx="11"/>
          </p:nvPr>
        </p:nvSpPr>
        <p:spPr/>
        <p:txBody>
          <a:bodyPr/>
          <a:lstStyle/>
          <a:p>
            <a:r>
              <a:rPr lang="en-AU" smtClean="0"/>
              <a:t>Redfield                                                                               5 May 2017</a:t>
            </a:r>
            <a:endParaRPr lang="en-AU"/>
          </a:p>
        </p:txBody>
      </p:sp>
      <p:sp>
        <p:nvSpPr>
          <p:cNvPr id="6" name="Slide Number Placeholder 5"/>
          <p:cNvSpPr>
            <a:spLocks noGrp="1"/>
          </p:cNvSpPr>
          <p:nvPr>
            <p:ph type="sldNum" sz="quarter" idx="12"/>
          </p:nvPr>
        </p:nvSpPr>
        <p:spPr/>
        <p:txBody>
          <a:bodyPr/>
          <a:lstStyle/>
          <a:p>
            <a:fld id="{8B2C77EA-F2F8-4652-B49A-EA655400F560}" type="slidenum">
              <a:rPr lang="en-AU" smtClean="0"/>
              <a:t>‹#›</a:t>
            </a:fld>
            <a:endParaRPr lang="en-AU"/>
          </a:p>
        </p:txBody>
      </p:sp>
    </p:spTree>
    <p:extLst>
      <p:ext uri="{BB962C8B-B14F-4D97-AF65-F5344CB8AC3E}">
        <p14:creationId xmlns:p14="http://schemas.microsoft.com/office/powerpoint/2010/main" val="3866879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DC32001-0EB7-49DF-A96D-65E70FE4FBEE}" type="datetime1">
              <a:rPr lang="en-AU" smtClean="0"/>
              <a:t>9/05/2017</a:t>
            </a:fld>
            <a:endParaRPr lang="en-AU"/>
          </a:p>
        </p:txBody>
      </p:sp>
      <p:sp>
        <p:nvSpPr>
          <p:cNvPr id="5" name="Footer Placeholder 4"/>
          <p:cNvSpPr>
            <a:spLocks noGrp="1"/>
          </p:cNvSpPr>
          <p:nvPr>
            <p:ph type="ftr" sz="quarter" idx="11"/>
          </p:nvPr>
        </p:nvSpPr>
        <p:spPr/>
        <p:txBody>
          <a:bodyPr/>
          <a:lstStyle/>
          <a:p>
            <a:r>
              <a:rPr lang="en-AU" smtClean="0"/>
              <a:t>Redfield                                                                               5 May 2017</a:t>
            </a:r>
            <a:endParaRPr lang="en-AU"/>
          </a:p>
        </p:txBody>
      </p:sp>
      <p:sp>
        <p:nvSpPr>
          <p:cNvPr id="6" name="Slide Number Placeholder 5"/>
          <p:cNvSpPr>
            <a:spLocks noGrp="1"/>
          </p:cNvSpPr>
          <p:nvPr>
            <p:ph type="sldNum" sz="quarter" idx="12"/>
          </p:nvPr>
        </p:nvSpPr>
        <p:spPr/>
        <p:txBody>
          <a:bodyPr/>
          <a:lstStyle/>
          <a:p>
            <a:fld id="{8B2C77EA-F2F8-4652-B49A-EA655400F560}" type="slidenum">
              <a:rPr lang="en-AU" smtClean="0"/>
              <a:t>‹#›</a:t>
            </a:fld>
            <a:endParaRPr lang="en-AU"/>
          </a:p>
        </p:txBody>
      </p:sp>
    </p:spTree>
    <p:extLst>
      <p:ext uri="{BB962C8B-B14F-4D97-AF65-F5344CB8AC3E}">
        <p14:creationId xmlns:p14="http://schemas.microsoft.com/office/powerpoint/2010/main" val="1196152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AB5C292A-9540-4CC3-93E3-453C61A1CAFF}" type="datetime1">
              <a:rPr lang="en-AU" smtClean="0"/>
              <a:t>9/05/2017</a:t>
            </a:fld>
            <a:endParaRPr lang="en-AU"/>
          </a:p>
        </p:txBody>
      </p:sp>
      <p:sp>
        <p:nvSpPr>
          <p:cNvPr id="6" name="Footer Placeholder 5"/>
          <p:cNvSpPr>
            <a:spLocks noGrp="1"/>
          </p:cNvSpPr>
          <p:nvPr>
            <p:ph type="ftr" sz="quarter" idx="11"/>
          </p:nvPr>
        </p:nvSpPr>
        <p:spPr/>
        <p:txBody>
          <a:bodyPr/>
          <a:lstStyle/>
          <a:p>
            <a:r>
              <a:rPr lang="en-AU" smtClean="0"/>
              <a:t>Redfield                                                                               5 May 2017</a:t>
            </a:r>
            <a:endParaRPr lang="en-AU"/>
          </a:p>
        </p:txBody>
      </p:sp>
      <p:sp>
        <p:nvSpPr>
          <p:cNvPr id="7" name="Slide Number Placeholder 6"/>
          <p:cNvSpPr>
            <a:spLocks noGrp="1"/>
          </p:cNvSpPr>
          <p:nvPr>
            <p:ph type="sldNum" sz="quarter" idx="12"/>
          </p:nvPr>
        </p:nvSpPr>
        <p:spPr/>
        <p:txBody>
          <a:bodyPr/>
          <a:lstStyle/>
          <a:p>
            <a:fld id="{8B2C77EA-F2F8-4652-B49A-EA655400F560}" type="slidenum">
              <a:rPr lang="en-AU" smtClean="0"/>
              <a:t>‹#›</a:t>
            </a:fld>
            <a:endParaRPr lang="en-AU"/>
          </a:p>
        </p:txBody>
      </p:sp>
    </p:spTree>
    <p:extLst>
      <p:ext uri="{BB962C8B-B14F-4D97-AF65-F5344CB8AC3E}">
        <p14:creationId xmlns:p14="http://schemas.microsoft.com/office/powerpoint/2010/main" val="2832940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4BDD580E-430B-47DC-89D4-00DA6E8A0026}" type="datetime1">
              <a:rPr lang="en-AU" smtClean="0"/>
              <a:t>9/05/2017</a:t>
            </a:fld>
            <a:endParaRPr lang="en-AU"/>
          </a:p>
        </p:txBody>
      </p:sp>
      <p:sp>
        <p:nvSpPr>
          <p:cNvPr id="8" name="Footer Placeholder 7"/>
          <p:cNvSpPr>
            <a:spLocks noGrp="1"/>
          </p:cNvSpPr>
          <p:nvPr>
            <p:ph type="ftr" sz="quarter" idx="11"/>
          </p:nvPr>
        </p:nvSpPr>
        <p:spPr/>
        <p:txBody>
          <a:bodyPr/>
          <a:lstStyle/>
          <a:p>
            <a:r>
              <a:rPr lang="en-AU" smtClean="0"/>
              <a:t>Redfield                                                                               5 May 2017</a:t>
            </a:r>
            <a:endParaRPr lang="en-AU"/>
          </a:p>
        </p:txBody>
      </p:sp>
      <p:sp>
        <p:nvSpPr>
          <p:cNvPr id="9" name="Slide Number Placeholder 8"/>
          <p:cNvSpPr>
            <a:spLocks noGrp="1"/>
          </p:cNvSpPr>
          <p:nvPr>
            <p:ph type="sldNum" sz="quarter" idx="12"/>
          </p:nvPr>
        </p:nvSpPr>
        <p:spPr/>
        <p:txBody>
          <a:bodyPr/>
          <a:lstStyle/>
          <a:p>
            <a:fld id="{8B2C77EA-F2F8-4652-B49A-EA655400F560}" type="slidenum">
              <a:rPr lang="en-AU" smtClean="0"/>
              <a:t>‹#›</a:t>
            </a:fld>
            <a:endParaRPr lang="en-AU"/>
          </a:p>
        </p:txBody>
      </p:sp>
    </p:spTree>
    <p:extLst>
      <p:ext uri="{BB962C8B-B14F-4D97-AF65-F5344CB8AC3E}">
        <p14:creationId xmlns:p14="http://schemas.microsoft.com/office/powerpoint/2010/main" val="2078492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507BBB9C-AD69-4F42-A1AA-DBD9028AC926}" type="datetime1">
              <a:rPr lang="en-AU" smtClean="0"/>
              <a:t>9/05/2017</a:t>
            </a:fld>
            <a:endParaRPr lang="en-AU"/>
          </a:p>
        </p:txBody>
      </p:sp>
      <p:sp>
        <p:nvSpPr>
          <p:cNvPr id="4" name="Footer Placeholder 3"/>
          <p:cNvSpPr>
            <a:spLocks noGrp="1"/>
          </p:cNvSpPr>
          <p:nvPr>
            <p:ph type="ftr" sz="quarter" idx="11"/>
          </p:nvPr>
        </p:nvSpPr>
        <p:spPr/>
        <p:txBody>
          <a:bodyPr/>
          <a:lstStyle/>
          <a:p>
            <a:r>
              <a:rPr lang="en-AU" smtClean="0"/>
              <a:t>Redfield                                                                               5 May 2017</a:t>
            </a:r>
            <a:endParaRPr lang="en-AU"/>
          </a:p>
        </p:txBody>
      </p:sp>
      <p:sp>
        <p:nvSpPr>
          <p:cNvPr id="5" name="Slide Number Placeholder 4"/>
          <p:cNvSpPr>
            <a:spLocks noGrp="1"/>
          </p:cNvSpPr>
          <p:nvPr>
            <p:ph type="sldNum" sz="quarter" idx="12"/>
          </p:nvPr>
        </p:nvSpPr>
        <p:spPr/>
        <p:txBody>
          <a:bodyPr/>
          <a:lstStyle/>
          <a:p>
            <a:fld id="{8B2C77EA-F2F8-4652-B49A-EA655400F560}" type="slidenum">
              <a:rPr lang="en-AU" smtClean="0"/>
              <a:t>‹#›</a:t>
            </a:fld>
            <a:endParaRPr lang="en-AU"/>
          </a:p>
        </p:txBody>
      </p:sp>
    </p:spTree>
    <p:extLst>
      <p:ext uri="{BB962C8B-B14F-4D97-AF65-F5344CB8AC3E}">
        <p14:creationId xmlns:p14="http://schemas.microsoft.com/office/powerpoint/2010/main" val="30204197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39EC99-C298-4E91-AD08-44CE9174910D}" type="datetime1">
              <a:rPr lang="en-AU" smtClean="0"/>
              <a:t>9/05/2017</a:t>
            </a:fld>
            <a:endParaRPr lang="en-AU"/>
          </a:p>
        </p:txBody>
      </p:sp>
      <p:sp>
        <p:nvSpPr>
          <p:cNvPr id="3" name="Footer Placeholder 2"/>
          <p:cNvSpPr>
            <a:spLocks noGrp="1"/>
          </p:cNvSpPr>
          <p:nvPr>
            <p:ph type="ftr" sz="quarter" idx="11"/>
          </p:nvPr>
        </p:nvSpPr>
        <p:spPr/>
        <p:txBody>
          <a:bodyPr/>
          <a:lstStyle/>
          <a:p>
            <a:r>
              <a:rPr lang="en-AU" smtClean="0"/>
              <a:t>Redfield                                                                               5 May 2017</a:t>
            </a:r>
            <a:endParaRPr lang="en-AU"/>
          </a:p>
        </p:txBody>
      </p:sp>
      <p:sp>
        <p:nvSpPr>
          <p:cNvPr id="4" name="Slide Number Placeholder 3"/>
          <p:cNvSpPr>
            <a:spLocks noGrp="1"/>
          </p:cNvSpPr>
          <p:nvPr>
            <p:ph type="sldNum" sz="quarter" idx="12"/>
          </p:nvPr>
        </p:nvSpPr>
        <p:spPr/>
        <p:txBody>
          <a:bodyPr/>
          <a:lstStyle/>
          <a:p>
            <a:fld id="{8B2C77EA-F2F8-4652-B49A-EA655400F560}" type="slidenum">
              <a:rPr lang="en-AU" smtClean="0"/>
              <a:t>‹#›</a:t>
            </a:fld>
            <a:endParaRPr lang="en-AU"/>
          </a:p>
        </p:txBody>
      </p:sp>
    </p:spTree>
    <p:extLst>
      <p:ext uri="{BB962C8B-B14F-4D97-AF65-F5344CB8AC3E}">
        <p14:creationId xmlns:p14="http://schemas.microsoft.com/office/powerpoint/2010/main" val="291363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73281E-ED18-4AE1-B14C-48517EA4D459}" type="datetime1">
              <a:rPr lang="en-AU" smtClean="0"/>
              <a:t>9/05/2017</a:t>
            </a:fld>
            <a:endParaRPr lang="en-AU"/>
          </a:p>
        </p:txBody>
      </p:sp>
      <p:sp>
        <p:nvSpPr>
          <p:cNvPr id="6" name="Footer Placeholder 5"/>
          <p:cNvSpPr>
            <a:spLocks noGrp="1"/>
          </p:cNvSpPr>
          <p:nvPr>
            <p:ph type="ftr" sz="quarter" idx="11"/>
          </p:nvPr>
        </p:nvSpPr>
        <p:spPr/>
        <p:txBody>
          <a:bodyPr/>
          <a:lstStyle/>
          <a:p>
            <a:r>
              <a:rPr lang="en-AU" smtClean="0"/>
              <a:t>Redfield                                                                               5 May 2017</a:t>
            </a:r>
            <a:endParaRPr lang="en-AU"/>
          </a:p>
        </p:txBody>
      </p:sp>
      <p:sp>
        <p:nvSpPr>
          <p:cNvPr id="7" name="Slide Number Placeholder 6"/>
          <p:cNvSpPr>
            <a:spLocks noGrp="1"/>
          </p:cNvSpPr>
          <p:nvPr>
            <p:ph type="sldNum" sz="quarter" idx="12"/>
          </p:nvPr>
        </p:nvSpPr>
        <p:spPr/>
        <p:txBody>
          <a:bodyPr/>
          <a:lstStyle/>
          <a:p>
            <a:fld id="{8B2C77EA-F2F8-4652-B49A-EA655400F560}" type="slidenum">
              <a:rPr lang="en-AU" smtClean="0"/>
              <a:t>‹#›</a:t>
            </a:fld>
            <a:endParaRPr lang="en-AU"/>
          </a:p>
        </p:txBody>
      </p:sp>
    </p:spTree>
    <p:extLst>
      <p:ext uri="{BB962C8B-B14F-4D97-AF65-F5344CB8AC3E}">
        <p14:creationId xmlns:p14="http://schemas.microsoft.com/office/powerpoint/2010/main" val="1031973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656F29-B08E-403D-BEB0-B4F212E362A6}" type="datetime1">
              <a:rPr lang="en-AU" smtClean="0"/>
              <a:t>9/05/2017</a:t>
            </a:fld>
            <a:endParaRPr lang="en-AU"/>
          </a:p>
        </p:txBody>
      </p:sp>
      <p:sp>
        <p:nvSpPr>
          <p:cNvPr id="6" name="Footer Placeholder 5"/>
          <p:cNvSpPr>
            <a:spLocks noGrp="1"/>
          </p:cNvSpPr>
          <p:nvPr>
            <p:ph type="ftr" sz="quarter" idx="11"/>
          </p:nvPr>
        </p:nvSpPr>
        <p:spPr/>
        <p:txBody>
          <a:bodyPr/>
          <a:lstStyle/>
          <a:p>
            <a:r>
              <a:rPr lang="en-AU" smtClean="0"/>
              <a:t>Redfield                                                                               5 May 2017</a:t>
            </a:r>
            <a:endParaRPr lang="en-AU"/>
          </a:p>
        </p:txBody>
      </p:sp>
      <p:sp>
        <p:nvSpPr>
          <p:cNvPr id="7" name="Slide Number Placeholder 6"/>
          <p:cNvSpPr>
            <a:spLocks noGrp="1"/>
          </p:cNvSpPr>
          <p:nvPr>
            <p:ph type="sldNum" sz="quarter" idx="12"/>
          </p:nvPr>
        </p:nvSpPr>
        <p:spPr/>
        <p:txBody>
          <a:bodyPr/>
          <a:lstStyle/>
          <a:p>
            <a:fld id="{8B2C77EA-F2F8-4652-B49A-EA655400F560}" type="slidenum">
              <a:rPr lang="en-AU" smtClean="0"/>
              <a:t>‹#›</a:t>
            </a:fld>
            <a:endParaRPr lang="en-AU"/>
          </a:p>
        </p:txBody>
      </p:sp>
    </p:spTree>
    <p:extLst>
      <p:ext uri="{BB962C8B-B14F-4D97-AF65-F5344CB8AC3E}">
        <p14:creationId xmlns:p14="http://schemas.microsoft.com/office/powerpoint/2010/main" val="4283937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52665A-4C8D-40AB-AC43-10FF390978B4}" type="datetime1">
              <a:rPr lang="en-AU" smtClean="0"/>
              <a:t>9/05/2017</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AU" smtClean="0"/>
              <a:t>Redfield                                                                               5 May 2017</a:t>
            </a:r>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2C77EA-F2F8-4652-B49A-EA655400F560}" type="slidenum">
              <a:rPr lang="en-AU" smtClean="0"/>
              <a:t>‹#›</a:t>
            </a:fld>
            <a:endParaRPr lang="en-AU"/>
          </a:p>
        </p:txBody>
      </p:sp>
    </p:spTree>
    <p:extLst>
      <p:ext uri="{BB962C8B-B14F-4D97-AF65-F5344CB8AC3E}">
        <p14:creationId xmlns:p14="http://schemas.microsoft.com/office/powerpoint/2010/main" val="36244260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4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l"/>
            <a:r>
              <a:rPr lang="en-AU" sz="7300" dirty="0" smtClean="0">
                <a:solidFill>
                  <a:schemeClr val="tx1">
                    <a:lumMod val="65000"/>
                    <a:lumOff val="35000"/>
                  </a:schemeClr>
                </a:solidFill>
              </a:rPr>
              <a:t>Foundations for emotional management. </a:t>
            </a:r>
            <a:r>
              <a:rPr lang="en-AU" dirty="0" smtClean="0">
                <a:solidFill>
                  <a:schemeClr val="tx1">
                    <a:lumMod val="65000"/>
                    <a:lumOff val="35000"/>
                  </a:schemeClr>
                </a:solidFill>
              </a:rPr>
              <a:t/>
            </a:r>
            <a:br>
              <a:rPr lang="en-AU" dirty="0" smtClean="0">
                <a:solidFill>
                  <a:schemeClr val="tx1">
                    <a:lumMod val="65000"/>
                    <a:lumOff val="35000"/>
                  </a:schemeClr>
                </a:solidFill>
              </a:rPr>
            </a:br>
            <a:r>
              <a:rPr lang="en-AU" sz="3600" dirty="0" smtClean="0">
                <a:solidFill>
                  <a:schemeClr val="bg1">
                    <a:lumMod val="65000"/>
                  </a:schemeClr>
                </a:solidFill>
              </a:rPr>
              <a:t>A focus on fortitude and self control</a:t>
            </a:r>
            <a:r>
              <a:rPr lang="en-AU" dirty="0" smtClean="0">
                <a:solidFill>
                  <a:schemeClr val="bg1">
                    <a:lumMod val="65000"/>
                  </a:schemeClr>
                </a:solidFill>
              </a:rPr>
              <a:t>.</a:t>
            </a:r>
            <a:endParaRPr lang="en-AU" dirty="0">
              <a:solidFill>
                <a:schemeClr val="bg1">
                  <a:lumMod val="65000"/>
                </a:schemeClr>
              </a:solidFill>
            </a:endParaRPr>
          </a:p>
        </p:txBody>
      </p:sp>
      <p:sp>
        <p:nvSpPr>
          <p:cNvPr id="3" name="Subtitle 2"/>
          <p:cNvSpPr>
            <a:spLocks noGrp="1"/>
          </p:cNvSpPr>
          <p:nvPr>
            <p:ph type="subTitle" idx="1"/>
          </p:nvPr>
        </p:nvSpPr>
        <p:spPr>
          <a:xfrm>
            <a:off x="1403648" y="5517232"/>
            <a:ext cx="6400800" cy="625624"/>
          </a:xfrm>
        </p:spPr>
        <p:txBody>
          <a:bodyPr>
            <a:normAutofit fontScale="55000" lnSpcReduction="20000"/>
          </a:bodyPr>
          <a:lstStyle/>
          <a:p>
            <a:r>
              <a:rPr lang="en-AU" dirty="0" smtClean="0"/>
              <a:t>Redfield and </a:t>
            </a:r>
            <a:r>
              <a:rPr lang="en-AU" dirty="0" err="1" smtClean="0"/>
              <a:t>Tangara</a:t>
            </a:r>
            <a:r>
              <a:rPr lang="en-AU" dirty="0" smtClean="0"/>
              <a:t> K-4</a:t>
            </a:r>
          </a:p>
          <a:p>
            <a:r>
              <a:rPr lang="en-AU" dirty="0" smtClean="0"/>
              <a:t>5 May 2017 </a:t>
            </a:r>
            <a:endParaRPr lang="en-AU" dirty="0"/>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1916832"/>
            <a:ext cx="2912832" cy="2356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10679564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1" y="-28018"/>
            <a:ext cx="9466845" cy="6985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395536" y="2893187"/>
            <a:ext cx="8229600" cy="1143000"/>
          </a:xfrm>
        </p:spPr>
        <p:txBody>
          <a:bodyPr>
            <a:normAutofit fontScale="90000"/>
          </a:bodyPr>
          <a:lstStyle/>
          <a:p>
            <a:r>
              <a:rPr lang="en-AU" b="1" dirty="0" smtClean="0">
                <a:solidFill>
                  <a:schemeClr val="bg1"/>
                </a:solidFill>
              </a:rPr>
              <a:t>Emotion is contagious.</a:t>
            </a:r>
            <a:br>
              <a:rPr lang="en-AU" b="1" dirty="0" smtClean="0">
                <a:solidFill>
                  <a:schemeClr val="bg1"/>
                </a:solidFill>
              </a:rPr>
            </a:br>
            <a:endParaRPr lang="en-AU" b="1" dirty="0">
              <a:solidFill>
                <a:schemeClr val="bg1"/>
              </a:solidFill>
            </a:endParaRPr>
          </a:p>
        </p:txBody>
      </p:sp>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32096063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40" y="0"/>
            <a:ext cx="9129160" cy="7303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755576" y="5229200"/>
            <a:ext cx="7056784" cy="1200329"/>
          </a:xfrm>
          <a:prstGeom prst="rect">
            <a:avLst/>
          </a:prstGeom>
          <a:noFill/>
        </p:spPr>
        <p:txBody>
          <a:bodyPr wrap="square" rtlCol="0">
            <a:spAutoFit/>
          </a:bodyPr>
          <a:lstStyle/>
          <a:p>
            <a:r>
              <a:rPr lang="en-AU" sz="2800" dirty="0" smtClean="0"/>
              <a:t>What can be learned from</a:t>
            </a:r>
          </a:p>
          <a:p>
            <a:r>
              <a:rPr lang="en-AU" sz="4400" b="1" dirty="0" smtClean="0"/>
              <a:t>‘Attachment Style’ </a:t>
            </a:r>
            <a:r>
              <a:rPr lang="en-AU" sz="2800" dirty="0" smtClean="0"/>
              <a:t>research?</a:t>
            </a:r>
            <a:endParaRPr lang="en-AU" sz="2800" dirty="0"/>
          </a:p>
        </p:txBody>
      </p:sp>
      <p:sp>
        <p:nvSpPr>
          <p:cNvPr id="5" name="Footer Placeholder 4"/>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16697524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Emotions and moral action</a:t>
            </a:r>
            <a:endParaRPr lang="en-AU" dirty="0"/>
          </a:p>
        </p:txBody>
      </p:sp>
      <p:sp>
        <p:nvSpPr>
          <p:cNvPr id="3" name="Content Placeholder 2"/>
          <p:cNvSpPr>
            <a:spLocks noGrp="1"/>
          </p:cNvSpPr>
          <p:nvPr>
            <p:ph idx="1"/>
          </p:nvPr>
        </p:nvSpPr>
        <p:spPr>
          <a:xfrm>
            <a:off x="1043608" y="4188221"/>
            <a:ext cx="7427168" cy="2913187"/>
          </a:xfrm>
        </p:spPr>
        <p:txBody>
          <a:bodyPr>
            <a:normAutofit/>
          </a:bodyPr>
          <a:lstStyle/>
          <a:p>
            <a:r>
              <a:rPr lang="en-US" dirty="0" smtClean="0"/>
              <a:t>“And Jesus went forth and saw a great multitude, and was moved with compassion toward them, and he healed their sick.” Matt 14:14</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3105" y="1124744"/>
            <a:ext cx="4364121"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33851248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13792"/>
            <a:ext cx="8579296" cy="1143000"/>
          </a:xfrm>
        </p:spPr>
        <p:txBody>
          <a:bodyPr>
            <a:normAutofit fontScale="90000"/>
          </a:bodyPr>
          <a:lstStyle/>
          <a:p>
            <a:r>
              <a:rPr lang="en-AU" dirty="0" smtClean="0"/>
              <a:t>“the art of moral education is to inculcate refined attitudes to pain and pleasure”</a:t>
            </a:r>
            <a:br>
              <a:rPr lang="en-AU" dirty="0" smtClean="0"/>
            </a:br>
            <a:r>
              <a:rPr lang="en-AU" sz="1600" dirty="0" smtClean="0"/>
              <a:t>Aristotle</a:t>
            </a:r>
            <a:endParaRPr lang="en-AU" sz="1600" dirty="0"/>
          </a:p>
        </p:txBody>
      </p:sp>
      <p:sp>
        <p:nvSpPr>
          <p:cNvPr id="3" name="Content Placeholder 2"/>
          <p:cNvSpPr>
            <a:spLocks noGrp="1"/>
          </p:cNvSpPr>
          <p:nvPr>
            <p:ph idx="1"/>
          </p:nvPr>
        </p:nvSpPr>
        <p:spPr>
          <a:xfrm>
            <a:off x="457200" y="1916832"/>
            <a:ext cx="3898776" cy="1881582"/>
          </a:xfrm>
        </p:spPr>
        <p:txBody>
          <a:bodyPr>
            <a:normAutofit fontScale="92500" lnSpcReduction="10000"/>
          </a:bodyPr>
          <a:lstStyle/>
          <a:p>
            <a:pPr marL="0" indent="0">
              <a:buNone/>
            </a:pPr>
            <a:r>
              <a:rPr lang="en-US" dirty="0" smtClean="0"/>
              <a:t>“…our </a:t>
            </a:r>
            <a:r>
              <a:rPr lang="en-US" dirty="0"/>
              <a:t>reactions to pain and pleasure can be modified by education”. </a:t>
            </a:r>
            <a:r>
              <a:rPr lang="en-US" dirty="0" smtClean="0"/>
              <a:t>	</a:t>
            </a:r>
            <a:r>
              <a:rPr lang="en-AU" sz="1900" dirty="0" err="1" smtClean="0"/>
              <a:t>Damasio</a:t>
            </a:r>
            <a:r>
              <a:rPr lang="en-AU" sz="1900" dirty="0"/>
              <a:t>, </a:t>
            </a:r>
            <a:r>
              <a:rPr lang="en-AU" sz="1900" i="1" dirty="0"/>
              <a:t>Descartes’ </a:t>
            </a:r>
            <a:r>
              <a:rPr lang="en-AU" sz="1900" i="1" dirty="0" smtClean="0"/>
              <a:t>Error</a:t>
            </a:r>
            <a:endParaRPr lang="en-AU" sz="19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0125" y="3768535"/>
            <a:ext cx="7143750" cy="305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9867" y="1340768"/>
            <a:ext cx="2446011" cy="2935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21336669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Our emotional life must be at the service of others. </a:t>
            </a:r>
            <a:endParaRPr lang="en-AU"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1484784"/>
            <a:ext cx="9361040" cy="61139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AU" smtClean="0"/>
              <a:t>Redfield                                                                               5 May 2017</a:t>
            </a:r>
            <a:endParaRPr lang="en-AU"/>
          </a:p>
        </p:txBody>
      </p:sp>
      <p:sp>
        <p:nvSpPr>
          <p:cNvPr id="5" name="Content Placeholder 4"/>
          <p:cNvSpPr>
            <a:spLocks noGrp="1"/>
          </p:cNvSpPr>
          <p:nvPr>
            <p:ph idx="1"/>
          </p:nvPr>
        </p:nvSpPr>
        <p:spPr/>
        <p:txBody>
          <a:bodyPr/>
          <a:lstStyle/>
          <a:p>
            <a:endParaRPr lang="en-AU" dirty="0"/>
          </a:p>
        </p:txBody>
      </p:sp>
    </p:spTree>
    <p:extLst>
      <p:ext uri="{BB962C8B-B14F-4D97-AF65-F5344CB8AC3E}">
        <p14:creationId xmlns:p14="http://schemas.microsoft.com/office/powerpoint/2010/main" val="32464539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b="1" dirty="0"/>
              <a:t>The moral formation of children</a:t>
            </a:r>
            <a:endParaRPr lang="en-AU" dirty="0"/>
          </a:p>
        </p:txBody>
      </p:sp>
      <p:sp>
        <p:nvSpPr>
          <p:cNvPr id="5" name="Content Placeholder 4"/>
          <p:cNvSpPr>
            <a:spLocks noGrp="1"/>
          </p:cNvSpPr>
          <p:nvPr>
            <p:ph sz="half" idx="1"/>
          </p:nvPr>
        </p:nvSpPr>
        <p:spPr/>
        <p:txBody>
          <a:bodyPr>
            <a:normAutofit/>
          </a:bodyPr>
          <a:lstStyle/>
          <a:p>
            <a:pPr marL="0" indent="0" algn="ctr">
              <a:buNone/>
            </a:pPr>
            <a:r>
              <a:rPr lang="en-AU" b="1" dirty="0" smtClean="0"/>
              <a:t>Training</a:t>
            </a:r>
          </a:p>
          <a:p>
            <a:r>
              <a:rPr lang="en-AU" dirty="0" smtClean="0"/>
              <a:t>From the earliest years</a:t>
            </a:r>
          </a:p>
          <a:p>
            <a:r>
              <a:rPr lang="en-AU" dirty="0" smtClean="0"/>
              <a:t>Gradually build habits of self control and toughness/resilience.</a:t>
            </a:r>
          </a:p>
          <a:p>
            <a:r>
              <a:rPr lang="en-AU" dirty="0" smtClean="0"/>
              <a:t>Your face is the first classroom.</a:t>
            </a:r>
            <a:endParaRPr lang="en-AU" dirty="0"/>
          </a:p>
        </p:txBody>
      </p:sp>
      <p:sp>
        <p:nvSpPr>
          <p:cNvPr id="6" name="Content Placeholder 5"/>
          <p:cNvSpPr>
            <a:spLocks noGrp="1"/>
          </p:cNvSpPr>
          <p:nvPr>
            <p:ph sz="half" idx="2"/>
          </p:nvPr>
        </p:nvSpPr>
        <p:spPr/>
        <p:txBody>
          <a:bodyPr>
            <a:normAutofit/>
          </a:bodyPr>
          <a:lstStyle/>
          <a:p>
            <a:pPr marL="0" indent="0" algn="ctr">
              <a:buNone/>
            </a:pPr>
            <a:r>
              <a:rPr lang="en-AU" b="1" dirty="0"/>
              <a:t>Education</a:t>
            </a:r>
            <a:endParaRPr lang="en-AU" b="1" dirty="0" smtClean="0"/>
          </a:p>
          <a:p>
            <a:r>
              <a:rPr lang="en-AU" dirty="0" smtClean="0"/>
              <a:t>In your talk, even to a pre-rational child</a:t>
            </a:r>
          </a:p>
          <a:p>
            <a:r>
              <a:rPr lang="en-AU" dirty="0" smtClean="0"/>
              <a:t>Respect for others in every action</a:t>
            </a:r>
          </a:p>
          <a:p>
            <a:r>
              <a:rPr lang="en-AU" dirty="0" smtClean="0"/>
              <a:t>Reflect before impulse</a:t>
            </a:r>
          </a:p>
          <a:p>
            <a:r>
              <a:rPr lang="en-AU" dirty="0" smtClean="0"/>
              <a:t>You are teaching a child the process of thinking well</a:t>
            </a:r>
            <a:endParaRPr lang="en-AU" dirty="0"/>
          </a:p>
        </p:txBody>
      </p:sp>
      <p:sp>
        <p:nvSpPr>
          <p:cNvPr id="2" name="Footer Placeholder 1"/>
          <p:cNvSpPr>
            <a:spLocks noGrp="1"/>
          </p:cNvSpPr>
          <p:nvPr>
            <p:ph type="ftr" sz="quarter" idx="11"/>
          </p:nvPr>
        </p:nvSpPr>
        <p:spPr/>
        <p:txBody>
          <a:bodyPr/>
          <a:lstStyle/>
          <a:p>
            <a:r>
              <a:rPr lang="it-IT" smtClean="0"/>
              <a:t>Redfield                                                                               5 May 2017</a:t>
            </a:r>
            <a:endParaRPr lang="en-AU"/>
          </a:p>
        </p:txBody>
      </p:sp>
    </p:spTree>
    <p:extLst>
      <p:ext uri="{BB962C8B-B14F-4D97-AF65-F5344CB8AC3E}">
        <p14:creationId xmlns:p14="http://schemas.microsoft.com/office/powerpoint/2010/main" val="29728511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842992" cy="1143000"/>
          </a:xfrm>
        </p:spPr>
        <p:txBody>
          <a:bodyPr>
            <a:normAutofit/>
          </a:bodyPr>
          <a:lstStyle/>
          <a:p>
            <a:r>
              <a:rPr lang="en-AU" sz="4900" b="1" dirty="0" smtClean="0"/>
              <a:t>Teach wise choices </a:t>
            </a:r>
            <a:endParaRPr lang="en-AU" sz="4900" b="1" dirty="0"/>
          </a:p>
        </p:txBody>
      </p:sp>
      <p:sp>
        <p:nvSpPr>
          <p:cNvPr id="3" name="Content Placeholder 2"/>
          <p:cNvSpPr>
            <a:spLocks noGrp="1"/>
          </p:cNvSpPr>
          <p:nvPr>
            <p:ph idx="1"/>
          </p:nvPr>
        </p:nvSpPr>
        <p:spPr/>
        <p:txBody>
          <a:bodyPr>
            <a:normAutofit/>
          </a:bodyPr>
          <a:lstStyle/>
          <a:p>
            <a:endParaRPr lang="en-AU" dirty="0" smtClean="0"/>
          </a:p>
          <a:p>
            <a:endParaRPr lang="en-AU" dirty="0"/>
          </a:p>
          <a:p>
            <a:endParaRPr lang="en-AU" dirty="0" smtClean="0"/>
          </a:p>
          <a:p>
            <a:endParaRPr lang="en-AU" dirty="0"/>
          </a:p>
          <a:p>
            <a:endParaRPr lang="en-AU"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556792"/>
            <a:ext cx="6232609" cy="2680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http://sd.keepcalm-o-matic.co.uk/i/keep-calm-and-choose-wisely-1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523843"/>
            <a:ext cx="2045824" cy="2386794"/>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p:cNvSpPr>
            <a:spLocks noGrp="1"/>
          </p:cNvSpPr>
          <p:nvPr>
            <p:ph type="ftr" sz="quarter" idx="11"/>
          </p:nvPr>
        </p:nvSpPr>
        <p:spPr/>
        <p:txBody>
          <a:bodyPr/>
          <a:lstStyle/>
          <a:p>
            <a:r>
              <a:rPr lang="en-AU" smtClean="0"/>
              <a:t>Redfield                                                                               5 May 2017</a:t>
            </a:r>
            <a:endParaRPr lang="en-AU"/>
          </a:p>
        </p:txBody>
      </p:sp>
      <p:sp>
        <p:nvSpPr>
          <p:cNvPr id="5" name="Rectangle 4"/>
          <p:cNvSpPr/>
          <p:nvPr/>
        </p:nvSpPr>
        <p:spPr>
          <a:xfrm>
            <a:off x="2200161" y="4653136"/>
            <a:ext cx="4572000" cy="1138773"/>
          </a:xfrm>
          <a:prstGeom prst="rect">
            <a:avLst/>
          </a:prstGeom>
        </p:spPr>
        <p:txBody>
          <a:bodyPr>
            <a:spAutoFit/>
          </a:bodyPr>
          <a:lstStyle/>
          <a:p>
            <a:pPr>
              <a:buNone/>
            </a:pPr>
            <a:r>
              <a:rPr lang="en-US" i="1" dirty="0">
                <a:solidFill>
                  <a:srgbClr val="FF0000"/>
                </a:solidFill>
              </a:rPr>
              <a:t>‘For intelligent people the passage from childhood to adulthood is not an abandonment of rules, but a change of ruler’</a:t>
            </a:r>
          </a:p>
          <a:p>
            <a:pPr algn="r"/>
            <a:r>
              <a:rPr lang="en-US" sz="1400" b="1" dirty="0"/>
              <a:t>Plutarch</a:t>
            </a:r>
            <a:endParaRPr lang="en-AU" sz="1400" b="1" dirty="0"/>
          </a:p>
        </p:txBody>
      </p:sp>
    </p:spTree>
    <p:extLst>
      <p:ext uri="{BB962C8B-B14F-4D97-AF65-F5344CB8AC3E}">
        <p14:creationId xmlns:p14="http://schemas.microsoft.com/office/powerpoint/2010/main" val="40037329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0657" y="-387424"/>
            <a:ext cx="10619139" cy="7351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539552" y="188640"/>
            <a:ext cx="8229600" cy="1143000"/>
          </a:xfrm>
        </p:spPr>
        <p:txBody>
          <a:bodyPr>
            <a:normAutofit fontScale="90000"/>
          </a:bodyPr>
          <a:lstStyle/>
          <a:p>
            <a:r>
              <a:rPr lang="en-AU" b="1" dirty="0" smtClean="0">
                <a:solidFill>
                  <a:schemeClr val="bg1"/>
                </a:solidFill>
              </a:rPr>
              <a:t>Be so close you know what your child is thinking</a:t>
            </a:r>
            <a:endParaRPr lang="en-AU" b="1" dirty="0">
              <a:solidFill>
                <a:schemeClr val="bg1"/>
              </a:solidFill>
            </a:endParaRPr>
          </a:p>
        </p:txBody>
      </p:sp>
      <p:sp>
        <p:nvSpPr>
          <p:cNvPr id="3" name="Content Placeholder 2"/>
          <p:cNvSpPr>
            <a:spLocks noGrp="1"/>
          </p:cNvSpPr>
          <p:nvPr>
            <p:ph idx="1"/>
          </p:nvPr>
        </p:nvSpPr>
        <p:spPr/>
        <p:txBody>
          <a:bodyPr/>
          <a:lstStyle/>
          <a:p>
            <a:pPr marL="0" indent="0">
              <a:buNone/>
            </a:pPr>
            <a:r>
              <a:rPr lang="en-AU" dirty="0" smtClean="0"/>
              <a:t> </a:t>
            </a:r>
            <a:endParaRPr lang="en-AU" dirty="0"/>
          </a:p>
        </p:txBody>
      </p:sp>
      <p:sp>
        <p:nvSpPr>
          <p:cNvPr id="4" name="TextBox 3"/>
          <p:cNvSpPr txBox="1"/>
          <p:nvPr/>
        </p:nvSpPr>
        <p:spPr>
          <a:xfrm>
            <a:off x="2195736" y="2060848"/>
            <a:ext cx="4464496" cy="2123658"/>
          </a:xfrm>
          <a:prstGeom prst="rect">
            <a:avLst/>
          </a:prstGeom>
          <a:solidFill>
            <a:srgbClr val="DEE1F0"/>
          </a:solidFill>
        </p:spPr>
        <p:txBody>
          <a:bodyPr wrap="square" rtlCol="0">
            <a:spAutoFit/>
          </a:bodyPr>
          <a:lstStyle/>
          <a:p>
            <a:pPr algn="ctr"/>
            <a:r>
              <a:rPr lang="en-AU" sz="2800" b="1" dirty="0" smtClean="0"/>
              <a:t>If there is NO trust,</a:t>
            </a:r>
          </a:p>
          <a:p>
            <a:pPr algn="ctr"/>
            <a:r>
              <a:rPr lang="en-AU" sz="2800" b="1" dirty="0" smtClean="0"/>
              <a:t>there is </a:t>
            </a:r>
            <a:endParaRPr lang="en-AU" sz="2800" b="1" dirty="0"/>
          </a:p>
          <a:p>
            <a:pPr algn="ctr"/>
            <a:r>
              <a:rPr lang="en-AU" sz="4000" b="1" dirty="0" smtClean="0"/>
              <a:t>NO </a:t>
            </a:r>
          </a:p>
          <a:p>
            <a:pPr algn="ctr"/>
            <a:r>
              <a:rPr lang="en-AU" sz="3600" b="1" dirty="0" smtClean="0"/>
              <a:t>character education</a:t>
            </a:r>
            <a:endParaRPr lang="en-AU" sz="3600" b="1" dirty="0"/>
          </a:p>
        </p:txBody>
      </p:sp>
      <p:sp>
        <p:nvSpPr>
          <p:cNvPr id="5" name="Footer Placeholder 4"/>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2680007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Unity and consistency</a:t>
            </a:r>
            <a:endParaRPr lang="en-AU" dirty="0"/>
          </a:p>
        </p:txBody>
      </p:sp>
      <p:sp>
        <p:nvSpPr>
          <p:cNvPr id="3" name="Content Placeholder 2"/>
          <p:cNvSpPr>
            <a:spLocks noGrp="1"/>
          </p:cNvSpPr>
          <p:nvPr>
            <p:ph idx="1"/>
          </p:nvPr>
        </p:nvSpPr>
        <p:spPr>
          <a:xfrm>
            <a:off x="457200" y="1600200"/>
            <a:ext cx="4186808" cy="4525963"/>
          </a:xfrm>
        </p:spPr>
        <p:txBody>
          <a:bodyPr/>
          <a:lstStyle/>
          <a:p>
            <a:endParaRPr lang="en-AU" dirty="0"/>
          </a:p>
        </p:txBody>
      </p:sp>
      <p:sp>
        <p:nvSpPr>
          <p:cNvPr id="4" name="Footer Placeholder 3"/>
          <p:cNvSpPr>
            <a:spLocks noGrp="1"/>
          </p:cNvSpPr>
          <p:nvPr>
            <p:ph type="ftr" sz="quarter" idx="11"/>
          </p:nvPr>
        </p:nvSpPr>
        <p:spPr/>
        <p:txBody>
          <a:bodyPr/>
          <a:lstStyle/>
          <a:p>
            <a:r>
              <a:rPr lang="en-AU" smtClean="0"/>
              <a:t>Redfield                                                                               5 May 2017</a:t>
            </a:r>
            <a:endParaRPr lang="en-AU"/>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124744"/>
            <a:ext cx="5616624" cy="6733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99763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Affection</a:t>
            </a:r>
            <a:endParaRPr lang="en-AU" dirty="0"/>
          </a:p>
        </p:txBody>
      </p:sp>
      <p:sp>
        <p:nvSpPr>
          <p:cNvPr id="3" name="Content Placeholder 2"/>
          <p:cNvSpPr>
            <a:spLocks noGrp="1"/>
          </p:cNvSpPr>
          <p:nvPr>
            <p:ph idx="1"/>
          </p:nvPr>
        </p:nvSpPr>
        <p:spPr/>
        <p:txBody>
          <a:bodyPr/>
          <a:lstStyle/>
          <a:p>
            <a:endParaRPr lang="en-AU" dirty="0"/>
          </a:p>
        </p:txBody>
      </p:sp>
      <p:sp>
        <p:nvSpPr>
          <p:cNvPr id="4" name="Footer Placeholder 3"/>
          <p:cNvSpPr>
            <a:spLocks noGrp="1"/>
          </p:cNvSpPr>
          <p:nvPr>
            <p:ph type="ftr" sz="quarter" idx="11"/>
          </p:nvPr>
        </p:nvSpPr>
        <p:spPr/>
        <p:txBody>
          <a:bodyPr/>
          <a:lstStyle/>
          <a:p>
            <a:r>
              <a:rPr lang="en-AU" smtClean="0"/>
              <a:t>Redfield                                                                               5 May 2017</a:t>
            </a:r>
            <a:endParaRPr lang="en-AU"/>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56792"/>
            <a:ext cx="9144000" cy="29034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4789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a:xfrm>
            <a:off x="251520" y="5881287"/>
            <a:ext cx="8363272" cy="536923"/>
          </a:xfrm>
        </p:spPr>
        <p:txBody>
          <a:bodyPr>
            <a:normAutofit lnSpcReduction="10000"/>
          </a:bodyPr>
          <a:lstStyle/>
          <a:p>
            <a:pPr marL="0" indent="0">
              <a:buNone/>
            </a:pPr>
            <a:endParaRPr lang="en-AU" dirty="0"/>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7" y="661988"/>
            <a:ext cx="7311727" cy="48828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6773259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4624"/>
            <a:ext cx="8229600" cy="1143000"/>
          </a:xfrm>
        </p:spPr>
        <p:txBody>
          <a:bodyPr>
            <a:normAutofit/>
          </a:bodyPr>
          <a:lstStyle/>
          <a:p>
            <a:pPr algn="l"/>
            <a:r>
              <a:rPr lang="en-AU" b="1" dirty="0" smtClean="0"/>
              <a:t>Train for self control</a:t>
            </a:r>
            <a:endParaRPr lang="en-AU" b="1" dirty="0"/>
          </a:p>
        </p:txBody>
      </p:sp>
      <p:sp>
        <p:nvSpPr>
          <p:cNvPr id="3" name="Content Placeholder 2"/>
          <p:cNvSpPr>
            <a:spLocks noGrp="1"/>
          </p:cNvSpPr>
          <p:nvPr>
            <p:ph idx="1"/>
          </p:nvPr>
        </p:nvSpPr>
        <p:spPr>
          <a:xfrm>
            <a:off x="467544" y="1277501"/>
            <a:ext cx="3325813" cy="4641379"/>
          </a:xfrm>
        </p:spPr>
        <p:txBody>
          <a:bodyPr>
            <a:normAutofit fontScale="92500"/>
          </a:bodyPr>
          <a:lstStyle/>
          <a:p>
            <a:r>
              <a:rPr lang="en-AU" dirty="0"/>
              <a:t>Know when to </a:t>
            </a:r>
            <a:r>
              <a:rPr lang="en-AU" dirty="0">
                <a:solidFill>
                  <a:srgbClr val="FF0000"/>
                </a:solidFill>
              </a:rPr>
              <a:t>stop</a:t>
            </a:r>
            <a:r>
              <a:rPr lang="en-AU" dirty="0"/>
              <a:t>!</a:t>
            </a:r>
          </a:p>
          <a:p>
            <a:r>
              <a:rPr lang="en-AU" dirty="0" smtClean="0"/>
              <a:t>Choose </a:t>
            </a:r>
            <a:r>
              <a:rPr lang="en-AU" dirty="0"/>
              <a:t>what we pay </a:t>
            </a:r>
            <a:r>
              <a:rPr lang="en-AU" dirty="0">
                <a:solidFill>
                  <a:srgbClr val="FF0000"/>
                </a:solidFill>
              </a:rPr>
              <a:t>attention</a:t>
            </a:r>
            <a:r>
              <a:rPr lang="en-AU" dirty="0"/>
              <a:t> to.</a:t>
            </a:r>
          </a:p>
          <a:p>
            <a:r>
              <a:rPr lang="en-AU" dirty="0" smtClean="0"/>
              <a:t>Find pleasure in what is </a:t>
            </a:r>
            <a:r>
              <a:rPr lang="en-AU" dirty="0" smtClean="0">
                <a:solidFill>
                  <a:srgbClr val="FF0000"/>
                </a:solidFill>
              </a:rPr>
              <a:t>good, true and beautiful</a:t>
            </a:r>
            <a:r>
              <a:rPr lang="en-AU" dirty="0" smtClean="0"/>
              <a:t>.</a:t>
            </a:r>
          </a:p>
          <a:p>
            <a:r>
              <a:rPr lang="en-AU" dirty="0" smtClean="0"/>
              <a:t>Be </a:t>
            </a:r>
            <a:r>
              <a:rPr lang="en-AU" dirty="0" smtClean="0">
                <a:solidFill>
                  <a:srgbClr val="FF0000"/>
                </a:solidFill>
              </a:rPr>
              <a:t>detached</a:t>
            </a:r>
            <a:r>
              <a:rPr lang="en-AU" dirty="0" smtClean="0"/>
              <a:t> from material things.</a:t>
            </a:r>
          </a:p>
          <a:p>
            <a:endParaRPr lang="en-AU" dirty="0"/>
          </a:p>
        </p:txBody>
      </p:sp>
      <p:sp>
        <p:nvSpPr>
          <p:cNvPr id="6" name="Footer Placeholder 5"/>
          <p:cNvSpPr>
            <a:spLocks noGrp="1"/>
          </p:cNvSpPr>
          <p:nvPr>
            <p:ph type="ftr" sz="quarter" idx="11"/>
          </p:nvPr>
        </p:nvSpPr>
        <p:spPr/>
        <p:txBody>
          <a:bodyPr/>
          <a:lstStyle/>
          <a:p>
            <a:r>
              <a:rPr lang="en-AU" smtClean="0"/>
              <a:t>Redfield                                                                               5 May 2017</a:t>
            </a:r>
            <a:endParaRPr lang="en-AU"/>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1916832"/>
            <a:ext cx="4644516"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76737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fontScale="92500" lnSpcReduction="20000"/>
          </a:bodyPr>
          <a:lstStyle/>
          <a:p>
            <a:r>
              <a:rPr lang="en-AU" b="1" dirty="0">
                <a:ea typeface="Calibri"/>
                <a:cs typeface="Times New Roman"/>
              </a:rPr>
              <a:t>I must choose what I pay attention to</a:t>
            </a:r>
            <a:r>
              <a:rPr lang="en-AU" b="1" dirty="0" smtClean="0">
                <a:ea typeface="Calibri"/>
                <a:cs typeface="Times New Roman"/>
              </a:rPr>
              <a:t>.</a:t>
            </a:r>
          </a:p>
          <a:p>
            <a:r>
              <a:rPr lang="en-AU" b="1" dirty="0">
                <a:ea typeface="Calibri"/>
                <a:cs typeface="Times New Roman"/>
              </a:rPr>
              <a:t>I understand that love is the great motivator… so I must train myself to love the right things.</a:t>
            </a:r>
            <a:r>
              <a:rPr lang="en-AU" dirty="0">
                <a:ea typeface="Calibri"/>
                <a:cs typeface="Times New Roman"/>
              </a:rPr>
              <a:t> </a:t>
            </a:r>
            <a:endParaRPr lang="en-AU" b="1" dirty="0">
              <a:ea typeface="Calibri"/>
              <a:cs typeface="Times New Roman"/>
            </a:endParaRPr>
          </a:p>
          <a:p>
            <a:r>
              <a:rPr lang="en-AU" b="1" dirty="0">
                <a:ea typeface="Calibri"/>
                <a:cs typeface="Times New Roman"/>
              </a:rPr>
              <a:t>I manage my passions.</a:t>
            </a:r>
            <a:r>
              <a:rPr lang="en-AU" dirty="0">
                <a:ea typeface="Calibri"/>
                <a:cs typeface="Times New Roman"/>
              </a:rPr>
              <a:t> </a:t>
            </a:r>
            <a:endParaRPr lang="en-AU" b="1" dirty="0" smtClean="0">
              <a:ea typeface="Calibri"/>
              <a:cs typeface="Times New Roman"/>
            </a:endParaRPr>
          </a:p>
          <a:p>
            <a:r>
              <a:rPr lang="en-AU" b="1" dirty="0">
                <a:ea typeface="Calibri"/>
                <a:cs typeface="Times New Roman"/>
              </a:rPr>
              <a:t>I integrate my sexual life into my character.</a:t>
            </a:r>
            <a:r>
              <a:rPr lang="en-AU" dirty="0">
                <a:ea typeface="Calibri"/>
                <a:cs typeface="Times New Roman"/>
              </a:rPr>
              <a:t> </a:t>
            </a:r>
            <a:endParaRPr lang="en-AU" dirty="0" smtClean="0">
              <a:ea typeface="Calibri"/>
              <a:cs typeface="Times New Roman"/>
            </a:endParaRPr>
          </a:p>
          <a:p>
            <a:r>
              <a:rPr lang="en-AU" b="1" dirty="0">
                <a:ea typeface="Calibri"/>
                <a:cs typeface="Times New Roman"/>
              </a:rPr>
              <a:t>I understand that all my behaviours are self-reinforcing… for better or for worse.</a:t>
            </a:r>
            <a:r>
              <a:rPr lang="en-AU" dirty="0">
                <a:ea typeface="Calibri"/>
                <a:cs typeface="Times New Roman"/>
              </a:rPr>
              <a:t> </a:t>
            </a:r>
          </a:p>
          <a:p>
            <a:r>
              <a:rPr lang="en-AU" b="1" dirty="0">
                <a:ea typeface="Calibri"/>
                <a:cs typeface="Times New Roman"/>
              </a:rPr>
              <a:t>I find peace and joy in what is good, noble and beautiful.</a:t>
            </a:r>
            <a:r>
              <a:rPr lang="en-AU" dirty="0">
                <a:ea typeface="Calibri"/>
                <a:cs typeface="Times New Roman"/>
              </a:rPr>
              <a:t> </a:t>
            </a:r>
            <a:endParaRPr lang="en-AU" dirty="0" smtClean="0">
              <a:ea typeface="Calibri"/>
              <a:cs typeface="Times New Roman"/>
            </a:endParaRPr>
          </a:p>
          <a:p>
            <a:r>
              <a:rPr lang="en-AU" b="1" dirty="0">
                <a:ea typeface="Calibri"/>
                <a:cs typeface="Times New Roman"/>
              </a:rPr>
              <a:t>I use things but I don’t put my heart in them.</a:t>
            </a:r>
            <a:r>
              <a:rPr lang="en-AU" dirty="0">
                <a:ea typeface="Calibri"/>
                <a:cs typeface="Times New Roman"/>
              </a:rPr>
              <a:t> </a:t>
            </a:r>
          </a:p>
          <a:p>
            <a:endParaRPr lang="en-AU" dirty="0"/>
          </a:p>
        </p:txBody>
      </p:sp>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40897339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632" y="-158794"/>
            <a:ext cx="10403163" cy="70481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755576" y="5157192"/>
            <a:ext cx="8229600" cy="1143000"/>
          </a:xfrm>
        </p:spPr>
        <p:txBody>
          <a:bodyPr>
            <a:normAutofit fontScale="90000"/>
          </a:bodyPr>
          <a:lstStyle/>
          <a:p>
            <a:r>
              <a:rPr lang="en-AU" b="1" dirty="0" smtClean="0">
                <a:solidFill>
                  <a:schemeClr val="bg1"/>
                </a:solidFill>
              </a:rPr>
              <a:t>Re-learn to be joyful in the presence of all that is good, true and beautiful.</a:t>
            </a:r>
            <a:endParaRPr lang="en-AU" b="1" dirty="0">
              <a:solidFill>
                <a:schemeClr val="bg1"/>
              </a:solidFill>
            </a:endParaRPr>
          </a:p>
        </p:txBody>
      </p:sp>
      <p:sp>
        <p:nvSpPr>
          <p:cNvPr id="3" name="Content Placeholder 2"/>
          <p:cNvSpPr>
            <a:spLocks noGrp="1"/>
          </p:cNvSpPr>
          <p:nvPr>
            <p:ph idx="1"/>
          </p:nvPr>
        </p:nvSpPr>
        <p:spPr>
          <a:xfrm>
            <a:off x="467544" y="1484784"/>
            <a:ext cx="3394720" cy="4525963"/>
          </a:xfrm>
        </p:spPr>
        <p:txBody>
          <a:bodyPr>
            <a:normAutofit/>
          </a:bodyPr>
          <a:lstStyle/>
          <a:p>
            <a:endParaRPr lang="en-AU" dirty="0"/>
          </a:p>
          <a:p>
            <a:pPr marL="0" indent="0">
              <a:buNone/>
            </a:pPr>
            <a:endParaRPr lang="en-AU" dirty="0"/>
          </a:p>
        </p:txBody>
      </p:sp>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23954068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50441"/>
            <a:ext cx="9144000" cy="822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79512" y="4581128"/>
            <a:ext cx="3970784" cy="1143000"/>
          </a:xfrm>
        </p:spPr>
        <p:txBody>
          <a:bodyPr>
            <a:normAutofit fontScale="90000"/>
          </a:bodyPr>
          <a:lstStyle/>
          <a:p>
            <a:r>
              <a:rPr lang="en-AU" dirty="0" smtClean="0"/>
              <a:t/>
            </a:r>
            <a:br>
              <a:rPr lang="en-AU" dirty="0" smtClean="0"/>
            </a:br>
            <a:r>
              <a:rPr lang="en-AU" dirty="0" smtClean="0"/>
              <a:t>Kids love what their parents love.</a:t>
            </a:r>
            <a:endParaRPr lang="en-AU" dirty="0"/>
          </a:p>
        </p:txBody>
      </p:sp>
      <p:sp>
        <p:nvSpPr>
          <p:cNvPr id="3" name="Footer Placeholder 2"/>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39402107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7" y="2204864"/>
            <a:ext cx="3096345" cy="1143000"/>
          </a:xfrm>
        </p:spPr>
        <p:txBody>
          <a:bodyPr>
            <a:normAutofit fontScale="90000"/>
          </a:bodyPr>
          <a:lstStyle/>
          <a:p>
            <a:pPr algn="r"/>
            <a:r>
              <a:rPr lang="en-AU" dirty="0" smtClean="0"/>
              <a:t>Beware of over-stimulation</a:t>
            </a:r>
            <a:endParaRPr lang="en-A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3" y="116631"/>
            <a:ext cx="5681264" cy="6746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41937076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a:xfrm>
            <a:off x="457200" y="1600200"/>
            <a:ext cx="2458616" cy="4525963"/>
          </a:xfrm>
        </p:spPr>
        <p:txBody>
          <a:bodyPr>
            <a:normAutofit/>
          </a:bodyPr>
          <a:lstStyle/>
          <a:p>
            <a:pPr marL="0" indent="0">
              <a:buNone/>
            </a:pPr>
            <a:r>
              <a:rPr lang="en-US" b="1" i="1" dirty="0"/>
              <a:t>Say “no”. Start with weekday television, and raids on the fridge.                           </a:t>
            </a:r>
            <a:endParaRPr lang="en-US" b="1" i="1" dirty="0" smtClean="0"/>
          </a:p>
        </p:txBody>
      </p:sp>
      <p:sp>
        <p:nvSpPr>
          <p:cNvPr id="4" name="Footer Placeholder 3"/>
          <p:cNvSpPr>
            <a:spLocks noGrp="1"/>
          </p:cNvSpPr>
          <p:nvPr>
            <p:ph type="ftr" sz="quarter" idx="11"/>
          </p:nvPr>
        </p:nvSpPr>
        <p:spPr/>
        <p:txBody>
          <a:bodyPr/>
          <a:lstStyle/>
          <a:p>
            <a:r>
              <a:rPr lang="en-AU" smtClean="0"/>
              <a:t>Redfield                                                                               5 May 2017</a:t>
            </a:r>
            <a:endParaRPr lang="en-AU"/>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0"/>
            <a:ext cx="5328592" cy="7124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92887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5816" y="-94958"/>
            <a:ext cx="7164288" cy="9270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2467" name="Rectangle 3"/>
          <p:cNvSpPr>
            <a:spLocks noGrp="1" noChangeArrowheads="1"/>
          </p:cNvSpPr>
          <p:nvPr>
            <p:ph type="body" idx="1"/>
          </p:nvPr>
        </p:nvSpPr>
        <p:spPr>
          <a:xfrm>
            <a:off x="107504" y="3284984"/>
            <a:ext cx="2664296" cy="3384375"/>
          </a:xfrm>
        </p:spPr>
        <p:txBody>
          <a:bodyPr>
            <a:normAutofit fontScale="92500" lnSpcReduction="20000"/>
          </a:bodyPr>
          <a:lstStyle/>
          <a:p>
            <a:pPr>
              <a:buFontTx/>
              <a:buNone/>
            </a:pPr>
            <a:r>
              <a:rPr lang="en-US" dirty="0" smtClean="0"/>
              <a:t>	Children </a:t>
            </a:r>
            <a:r>
              <a:rPr lang="en-US" dirty="0"/>
              <a:t>have become…</a:t>
            </a:r>
          </a:p>
          <a:p>
            <a:pPr>
              <a:buFontTx/>
              <a:buNone/>
            </a:pPr>
            <a:r>
              <a:rPr lang="en-US" dirty="0"/>
              <a:t>	“canaries in the coalmine of a sex-soaked culture” </a:t>
            </a:r>
            <a:r>
              <a:rPr lang="en-US" dirty="0" smtClean="0"/>
              <a:t>	</a:t>
            </a:r>
            <a:r>
              <a:rPr lang="en-US" b="1" dirty="0" smtClean="0"/>
              <a:t>	</a:t>
            </a:r>
            <a:r>
              <a:rPr lang="en-US" sz="2100" dirty="0" smtClean="0"/>
              <a:t>Miranda</a:t>
            </a:r>
            <a:r>
              <a:rPr lang="en-US" sz="2000" dirty="0" smtClean="0"/>
              <a:t> Devine</a:t>
            </a:r>
            <a:endParaRPr lang="en-US" dirty="0"/>
          </a:p>
        </p:txBody>
      </p:sp>
      <p:sp>
        <p:nvSpPr>
          <p:cNvPr id="2" name="Footer Placeholder 1"/>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11064030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15416"/>
            <a:ext cx="8229600" cy="1143000"/>
          </a:xfrm>
        </p:spPr>
        <p:txBody>
          <a:bodyPr/>
          <a:lstStyle/>
          <a:p>
            <a:r>
              <a:rPr lang="en-AU" b="1" dirty="0" smtClean="0"/>
              <a:t>Train for fortitude</a:t>
            </a:r>
            <a:r>
              <a:rPr lang="en-AU" dirty="0" smtClean="0"/>
              <a:t>.</a:t>
            </a:r>
            <a:endParaRPr lang="en-AU" dirty="0"/>
          </a:p>
        </p:txBody>
      </p:sp>
      <p:sp>
        <p:nvSpPr>
          <p:cNvPr id="3" name="Content Placeholder 2"/>
          <p:cNvSpPr>
            <a:spLocks noGrp="1"/>
          </p:cNvSpPr>
          <p:nvPr>
            <p:ph idx="1"/>
          </p:nvPr>
        </p:nvSpPr>
        <p:spPr>
          <a:xfrm>
            <a:off x="467544" y="620689"/>
            <a:ext cx="8229600" cy="3168352"/>
          </a:xfrm>
        </p:spPr>
        <p:txBody>
          <a:bodyPr>
            <a:normAutofit lnSpcReduction="10000"/>
          </a:bodyPr>
          <a:lstStyle/>
          <a:p>
            <a:r>
              <a:rPr lang="en-AU" dirty="0" smtClean="0">
                <a:solidFill>
                  <a:srgbClr val="FF0000"/>
                </a:solidFill>
              </a:rPr>
              <a:t>Manage fear </a:t>
            </a:r>
            <a:r>
              <a:rPr lang="en-AU" dirty="0" smtClean="0"/>
              <a:t>of difficulties.</a:t>
            </a:r>
          </a:p>
          <a:p>
            <a:r>
              <a:rPr lang="en-AU" dirty="0" smtClean="0"/>
              <a:t>Model </a:t>
            </a:r>
            <a:r>
              <a:rPr lang="en-AU" dirty="0" smtClean="0">
                <a:solidFill>
                  <a:srgbClr val="FF0000"/>
                </a:solidFill>
              </a:rPr>
              <a:t>optimism</a:t>
            </a:r>
            <a:r>
              <a:rPr lang="en-AU" dirty="0" smtClean="0"/>
              <a:t> and </a:t>
            </a:r>
            <a:r>
              <a:rPr lang="en-AU" dirty="0" smtClean="0">
                <a:solidFill>
                  <a:srgbClr val="FF0000"/>
                </a:solidFill>
              </a:rPr>
              <a:t>trust</a:t>
            </a:r>
            <a:r>
              <a:rPr lang="en-AU" dirty="0" smtClean="0"/>
              <a:t>.</a:t>
            </a:r>
          </a:p>
          <a:p>
            <a:r>
              <a:rPr lang="en-AU" dirty="0" smtClean="0">
                <a:solidFill>
                  <a:srgbClr val="FF0000"/>
                </a:solidFill>
              </a:rPr>
              <a:t>Routines and timetables</a:t>
            </a:r>
            <a:r>
              <a:rPr lang="en-AU" dirty="0" smtClean="0"/>
              <a:t>. Work is a school of fortitude.</a:t>
            </a:r>
          </a:p>
          <a:p>
            <a:r>
              <a:rPr lang="en-AU" dirty="0" smtClean="0"/>
              <a:t>Build a healthy </a:t>
            </a:r>
            <a:r>
              <a:rPr lang="en-AU" dirty="0" smtClean="0">
                <a:solidFill>
                  <a:srgbClr val="FF0000"/>
                </a:solidFill>
              </a:rPr>
              <a:t>hardiness</a:t>
            </a:r>
            <a:r>
              <a:rPr lang="en-AU" dirty="0" smtClean="0"/>
              <a:t>.  </a:t>
            </a:r>
          </a:p>
          <a:p>
            <a:r>
              <a:rPr lang="en-AU" dirty="0" smtClean="0">
                <a:solidFill>
                  <a:srgbClr val="FF0000"/>
                </a:solidFill>
              </a:rPr>
              <a:t>Duty before play</a:t>
            </a:r>
            <a:r>
              <a:rPr lang="en-AU" dirty="0" smtClean="0"/>
              <a:t>. Clean up our own mess.</a:t>
            </a:r>
            <a:endParaRPr lang="en-AU" dirty="0"/>
          </a:p>
        </p:txBody>
      </p:sp>
      <p:sp>
        <p:nvSpPr>
          <p:cNvPr id="4" name="Footer Placeholder 3"/>
          <p:cNvSpPr>
            <a:spLocks noGrp="1"/>
          </p:cNvSpPr>
          <p:nvPr>
            <p:ph type="ftr" sz="quarter" idx="11"/>
          </p:nvPr>
        </p:nvSpPr>
        <p:spPr/>
        <p:txBody>
          <a:bodyPr/>
          <a:lstStyle/>
          <a:p>
            <a:r>
              <a:rPr lang="en-AU" smtClean="0"/>
              <a:t>Redfield                                                                               5 May 2017</a:t>
            </a:r>
            <a:endParaRPr lang="en-AU"/>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789040"/>
            <a:ext cx="5616624" cy="35087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817375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normAutofit fontScale="85000" lnSpcReduction="20000"/>
          </a:bodyPr>
          <a:lstStyle/>
          <a:p>
            <a:r>
              <a:rPr lang="en-AU" b="1" dirty="0">
                <a:ea typeface="Calibri"/>
                <a:cs typeface="Times New Roman"/>
              </a:rPr>
              <a:t>I keep calm in the face of difficulties</a:t>
            </a:r>
            <a:r>
              <a:rPr lang="en-AU" b="1" dirty="0" smtClean="0">
                <a:ea typeface="Calibri"/>
                <a:cs typeface="Times New Roman"/>
              </a:rPr>
              <a:t>.</a:t>
            </a:r>
          </a:p>
          <a:p>
            <a:r>
              <a:rPr lang="en-AU" b="1" dirty="0">
                <a:ea typeface="Calibri"/>
                <a:cs typeface="Times New Roman"/>
              </a:rPr>
              <a:t>I am optimistic. </a:t>
            </a:r>
          </a:p>
          <a:p>
            <a:r>
              <a:rPr lang="en-AU" b="1" dirty="0">
                <a:ea typeface="Calibri"/>
                <a:cs typeface="Times New Roman"/>
              </a:rPr>
              <a:t>I do my duties.</a:t>
            </a:r>
            <a:r>
              <a:rPr lang="en-AU" dirty="0">
                <a:ea typeface="Calibri"/>
                <a:cs typeface="Times New Roman"/>
              </a:rPr>
              <a:t> </a:t>
            </a:r>
            <a:endParaRPr lang="en-AU" b="1" dirty="0" smtClean="0">
              <a:ea typeface="Calibri"/>
              <a:cs typeface="Times New Roman"/>
            </a:endParaRPr>
          </a:p>
          <a:p>
            <a:r>
              <a:rPr lang="en-AU" b="1" dirty="0">
                <a:ea typeface="Calibri"/>
                <a:cs typeface="Times New Roman"/>
              </a:rPr>
              <a:t>I timetable my work.</a:t>
            </a:r>
            <a:r>
              <a:rPr lang="en-AU" dirty="0">
                <a:ea typeface="Calibri"/>
                <a:cs typeface="Times New Roman"/>
              </a:rPr>
              <a:t> </a:t>
            </a:r>
            <a:endParaRPr lang="en-AU" b="1" dirty="0">
              <a:ea typeface="Calibri"/>
              <a:cs typeface="Times New Roman"/>
            </a:endParaRPr>
          </a:p>
          <a:p>
            <a:r>
              <a:rPr lang="en-AU" b="1" dirty="0">
                <a:ea typeface="Calibri"/>
                <a:cs typeface="Times New Roman"/>
              </a:rPr>
              <a:t>Feelings may or may not be good guides.</a:t>
            </a:r>
            <a:r>
              <a:rPr lang="en-AU" dirty="0">
                <a:ea typeface="Calibri"/>
                <a:cs typeface="Times New Roman"/>
              </a:rPr>
              <a:t> </a:t>
            </a:r>
            <a:endParaRPr lang="en-AU" b="1" dirty="0" smtClean="0">
              <a:ea typeface="Calibri"/>
              <a:cs typeface="Times New Roman"/>
            </a:endParaRPr>
          </a:p>
          <a:p>
            <a:r>
              <a:rPr lang="en-AU" b="1" dirty="0">
                <a:ea typeface="Calibri"/>
                <a:cs typeface="Times New Roman"/>
              </a:rPr>
              <a:t>I tackle challenging recreations that build fortitude. </a:t>
            </a:r>
          </a:p>
          <a:p>
            <a:r>
              <a:rPr lang="en-AU" b="1" dirty="0">
                <a:ea typeface="Calibri"/>
                <a:cs typeface="Times New Roman"/>
              </a:rPr>
              <a:t>I overcome mistakes with determination. </a:t>
            </a:r>
            <a:endParaRPr lang="en-AU" b="1" dirty="0" smtClean="0">
              <a:ea typeface="Calibri"/>
              <a:cs typeface="Times New Roman"/>
            </a:endParaRPr>
          </a:p>
          <a:p>
            <a:r>
              <a:rPr lang="en-AU" b="1" dirty="0" smtClean="0">
                <a:ea typeface="Calibri"/>
                <a:cs typeface="Times New Roman"/>
              </a:rPr>
              <a:t> </a:t>
            </a:r>
            <a:r>
              <a:rPr lang="en-AU" b="1" dirty="0">
                <a:ea typeface="Calibri"/>
                <a:cs typeface="Times New Roman"/>
              </a:rPr>
              <a:t>I handle uncomfortable issues calmly.</a:t>
            </a:r>
            <a:r>
              <a:rPr lang="en-AU" dirty="0">
                <a:ea typeface="Calibri"/>
                <a:cs typeface="Times New Roman"/>
              </a:rPr>
              <a:t> </a:t>
            </a:r>
            <a:endParaRPr lang="en-AU" dirty="0" smtClean="0"/>
          </a:p>
          <a:p>
            <a:r>
              <a:rPr lang="en-AU" b="1" dirty="0">
                <a:ea typeface="Calibri"/>
                <a:cs typeface="Times New Roman"/>
              </a:rPr>
              <a:t>I make commitments.</a:t>
            </a:r>
            <a:r>
              <a:rPr lang="en-AU" dirty="0">
                <a:ea typeface="Calibri"/>
                <a:cs typeface="Times New Roman"/>
              </a:rPr>
              <a:t> </a:t>
            </a:r>
            <a:endParaRPr lang="en-AU" dirty="0" smtClean="0">
              <a:ea typeface="Calibri"/>
              <a:cs typeface="Times New Roman"/>
            </a:endParaRPr>
          </a:p>
          <a:p>
            <a:r>
              <a:rPr lang="en-AU" b="1"/>
              <a:t>I don’t give up.</a:t>
            </a:r>
            <a:r>
              <a:rPr lang="en-AU"/>
              <a:t> </a:t>
            </a:r>
            <a:endParaRPr lang="en-AU" dirty="0" smtClean="0">
              <a:ea typeface="Calibri"/>
              <a:cs typeface="Times New Roman"/>
            </a:endParaRPr>
          </a:p>
          <a:p>
            <a:endParaRPr lang="en-AU" dirty="0"/>
          </a:p>
          <a:p>
            <a:endParaRPr lang="en-AU" dirty="0" smtClean="0"/>
          </a:p>
          <a:p>
            <a:endParaRPr lang="en-AU" dirty="0"/>
          </a:p>
          <a:p>
            <a:endParaRPr lang="en-AU" dirty="0" smtClean="0"/>
          </a:p>
          <a:p>
            <a:endParaRPr lang="en-AU" dirty="0"/>
          </a:p>
          <a:p>
            <a:endParaRPr lang="en-AU" dirty="0" smtClean="0"/>
          </a:p>
          <a:p>
            <a:endParaRPr lang="en-AU" dirty="0"/>
          </a:p>
          <a:p>
            <a:endParaRPr lang="en-AU" dirty="0" smtClean="0"/>
          </a:p>
          <a:p>
            <a:endParaRPr lang="en-AU" dirty="0"/>
          </a:p>
        </p:txBody>
      </p:sp>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31346968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65" y="-3123"/>
            <a:ext cx="9270744" cy="6960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283968" y="917848"/>
            <a:ext cx="4402832" cy="1143000"/>
          </a:xfrm>
        </p:spPr>
        <p:txBody>
          <a:bodyPr>
            <a:normAutofit/>
          </a:bodyPr>
          <a:lstStyle/>
          <a:p>
            <a:r>
              <a:rPr lang="en-AU" dirty="0" smtClean="0">
                <a:solidFill>
                  <a:schemeClr val="bg1"/>
                </a:solidFill>
              </a:rPr>
              <a:t>A tip from </a:t>
            </a:r>
            <a:r>
              <a:rPr lang="en-AU" dirty="0" err="1" smtClean="0">
                <a:solidFill>
                  <a:schemeClr val="bg1"/>
                </a:solidFill>
              </a:rPr>
              <a:t>Rafa</a:t>
            </a:r>
            <a:endParaRPr lang="en-AU" dirty="0">
              <a:solidFill>
                <a:schemeClr val="bg1"/>
              </a:solidFill>
            </a:endParaRPr>
          </a:p>
        </p:txBody>
      </p:sp>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3589704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lstStyle/>
          <a:p>
            <a:r>
              <a:rPr lang="en-AU" dirty="0" smtClean="0"/>
              <a:t>Not just for kids.</a:t>
            </a:r>
            <a:endParaRPr lang="en-AU" dirty="0"/>
          </a:p>
        </p:txBody>
      </p:sp>
      <p:sp>
        <p:nvSpPr>
          <p:cNvPr id="3" name="Content Placeholder 2"/>
          <p:cNvSpPr>
            <a:spLocks noGrp="1"/>
          </p:cNvSpPr>
          <p:nvPr>
            <p:ph idx="1"/>
          </p:nvPr>
        </p:nvSpPr>
        <p:spPr>
          <a:xfrm>
            <a:off x="37519" y="4221088"/>
            <a:ext cx="5398577" cy="2437731"/>
          </a:xfrm>
        </p:spPr>
        <p:txBody>
          <a:bodyPr>
            <a:normAutofit/>
          </a:bodyPr>
          <a:lstStyle/>
          <a:p>
            <a:endParaRPr lang="en-AU" dirty="0" smtClean="0"/>
          </a:p>
        </p:txBody>
      </p:sp>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4624" y="1023257"/>
            <a:ext cx="11181200" cy="5805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Footer Placeholder 4"/>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35465546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820"/>
            <a:ext cx="8229600" cy="1143000"/>
          </a:xfrm>
        </p:spPr>
        <p:txBody>
          <a:bodyPr/>
          <a:lstStyle/>
          <a:p>
            <a:r>
              <a:rPr lang="en-AU" dirty="0" smtClean="0"/>
              <a:t>Clear expectations</a:t>
            </a:r>
            <a:endParaRPr lang="en-AU" dirty="0"/>
          </a:p>
        </p:txBody>
      </p:sp>
      <p:sp>
        <p:nvSpPr>
          <p:cNvPr id="3" name="Content Placeholder 2"/>
          <p:cNvSpPr>
            <a:spLocks noGrp="1"/>
          </p:cNvSpPr>
          <p:nvPr>
            <p:ph idx="1"/>
          </p:nvPr>
        </p:nvSpPr>
        <p:spPr>
          <a:xfrm>
            <a:off x="107504" y="2996952"/>
            <a:ext cx="4114800" cy="4525963"/>
          </a:xfrm>
        </p:spPr>
        <p:txBody>
          <a:bodyPr/>
          <a:lstStyle/>
          <a:p>
            <a:endParaRPr lang="en-AU" dirty="0"/>
          </a:p>
        </p:txBody>
      </p:sp>
      <p:sp>
        <p:nvSpPr>
          <p:cNvPr id="4" name="Footer Placeholder 3"/>
          <p:cNvSpPr>
            <a:spLocks noGrp="1"/>
          </p:cNvSpPr>
          <p:nvPr>
            <p:ph type="ftr" sz="quarter" idx="11"/>
          </p:nvPr>
        </p:nvSpPr>
        <p:spPr/>
        <p:txBody>
          <a:bodyPr/>
          <a:lstStyle/>
          <a:p>
            <a:r>
              <a:rPr lang="en-AU" smtClean="0"/>
              <a:t>Redfield                                                                               5 May 2017</a:t>
            </a:r>
            <a:endParaRPr lang="en-AU"/>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1196752"/>
            <a:ext cx="4242276" cy="55446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454357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835" y="-155353"/>
            <a:ext cx="10513168" cy="70133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467544" y="22384"/>
            <a:ext cx="8229600" cy="6835615"/>
          </a:xfrm>
        </p:spPr>
        <p:txBody>
          <a:bodyPr>
            <a:normAutofit fontScale="92500" lnSpcReduction="20000"/>
          </a:bodyPr>
          <a:lstStyle/>
          <a:p>
            <a:pPr marL="0" indent="0">
              <a:buNone/>
            </a:pPr>
            <a:r>
              <a:rPr lang="en-US" b="1" dirty="0" smtClean="0"/>
              <a:t>Tackle physically demanding challenges. </a:t>
            </a:r>
          </a:p>
          <a:p>
            <a:pPr marL="0" indent="0">
              <a:buNone/>
            </a:pPr>
            <a:endParaRPr lang="en-US" sz="2000" i="1" dirty="0" smtClean="0"/>
          </a:p>
          <a:p>
            <a:pPr marL="0" indent="0">
              <a:buNone/>
            </a:pPr>
            <a:endParaRPr lang="en-US" sz="2000" i="1" dirty="0"/>
          </a:p>
          <a:p>
            <a:pPr marL="0" indent="0">
              <a:buNone/>
            </a:pPr>
            <a:endParaRPr lang="en-US" sz="2000" i="1" dirty="0" smtClean="0"/>
          </a:p>
          <a:p>
            <a:pPr marL="0" indent="0">
              <a:buNone/>
            </a:pPr>
            <a:endParaRPr lang="en-US" sz="2000" i="1" dirty="0"/>
          </a:p>
          <a:p>
            <a:pPr marL="0" indent="0">
              <a:buNone/>
            </a:pPr>
            <a:endParaRPr lang="en-US" sz="2000" i="1" dirty="0" smtClean="0"/>
          </a:p>
          <a:p>
            <a:pPr marL="0" indent="0">
              <a:buNone/>
            </a:pPr>
            <a:endParaRPr lang="en-US" sz="2000" i="1" dirty="0"/>
          </a:p>
          <a:p>
            <a:pPr marL="0" indent="0">
              <a:buNone/>
            </a:pPr>
            <a:endParaRPr lang="en-US" sz="2000" i="1" dirty="0" smtClean="0"/>
          </a:p>
          <a:p>
            <a:pPr marL="0" indent="0">
              <a:buNone/>
            </a:pPr>
            <a:endParaRPr lang="en-US" sz="2000" i="1" dirty="0"/>
          </a:p>
          <a:p>
            <a:pPr marL="0" indent="0">
              <a:buNone/>
            </a:pPr>
            <a:endParaRPr lang="en-US" sz="2000" i="1" dirty="0" smtClean="0"/>
          </a:p>
          <a:p>
            <a:pPr marL="0" indent="0">
              <a:buNone/>
            </a:pPr>
            <a:endParaRPr lang="en-US" sz="2000" i="1" dirty="0"/>
          </a:p>
          <a:p>
            <a:pPr marL="0" indent="0">
              <a:buNone/>
            </a:pPr>
            <a:endParaRPr lang="en-US" sz="2000" i="1" dirty="0" smtClean="0"/>
          </a:p>
          <a:p>
            <a:pPr marL="0" indent="0">
              <a:buNone/>
            </a:pPr>
            <a:endParaRPr lang="en-US" sz="2000" i="1" dirty="0"/>
          </a:p>
          <a:p>
            <a:pPr marL="0" indent="0">
              <a:buNone/>
            </a:pPr>
            <a:endParaRPr lang="en-US" sz="2000" i="1" dirty="0" smtClean="0"/>
          </a:p>
          <a:p>
            <a:pPr marL="0" indent="0">
              <a:buNone/>
            </a:pPr>
            <a:endParaRPr lang="en-US" sz="2000" i="1" dirty="0"/>
          </a:p>
          <a:p>
            <a:pPr marL="0" indent="0">
              <a:buNone/>
            </a:pPr>
            <a:endParaRPr lang="en-US" sz="2000" i="1" dirty="0" smtClean="0"/>
          </a:p>
          <a:p>
            <a:pPr marL="0" indent="0">
              <a:buNone/>
            </a:pPr>
            <a:endParaRPr lang="en-US" sz="2000" i="1" dirty="0" smtClean="0"/>
          </a:p>
          <a:p>
            <a:pPr marL="0" indent="0">
              <a:buNone/>
            </a:pPr>
            <a:endParaRPr lang="en-US" sz="2000" i="1" dirty="0"/>
          </a:p>
          <a:p>
            <a:pPr marL="0" indent="0">
              <a:buNone/>
            </a:pPr>
            <a:endParaRPr lang="en-US" sz="2000" i="1" dirty="0" smtClean="0"/>
          </a:p>
          <a:p>
            <a:pPr marL="0" indent="0">
              <a:buNone/>
            </a:pPr>
            <a:endParaRPr lang="en-US" sz="2000" i="1" dirty="0" smtClean="0"/>
          </a:p>
          <a:p>
            <a:pPr marL="0" indent="0">
              <a:buNone/>
            </a:pPr>
            <a:endParaRPr lang="en-US" sz="2000" i="1" dirty="0" smtClean="0"/>
          </a:p>
          <a:p>
            <a:pPr marL="0" indent="0" algn="r">
              <a:buNone/>
            </a:pPr>
            <a:r>
              <a:rPr lang="en-US" sz="2000" i="1" dirty="0" smtClean="0"/>
              <a:t>“He </a:t>
            </a:r>
            <a:r>
              <a:rPr lang="en-US" sz="2000" i="1" dirty="0"/>
              <a:t>never had be tough on me because he was so tough on himself</a:t>
            </a:r>
            <a:r>
              <a:rPr lang="en-US" sz="2000" dirty="0"/>
              <a:t>.” </a:t>
            </a:r>
            <a:endParaRPr lang="en-US" sz="2000" dirty="0" smtClean="0"/>
          </a:p>
          <a:p>
            <a:pPr marL="0" indent="0" algn="r">
              <a:buNone/>
            </a:pPr>
            <a:r>
              <a:rPr lang="en-US" sz="2000" dirty="0" smtClean="0"/>
              <a:t>St John </a:t>
            </a:r>
            <a:r>
              <a:rPr lang="en-US" sz="2000" dirty="0"/>
              <a:t>Paul II on his father.</a:t>
            </a:r>
            <a:endParaRPr lang="en-AU" sz="2000" dirty="0"/>
          </a:p>
          <a:p>
            <a:endParaRPr lang="en-AU" dirty="0"/>
          </a:p>
        </p:txBody>
      </p:sp>
      <p:sp>
        <p:nvSpPr>
          <p:cNvPr id="4" name="Footer Placeholder 3"/>
          <p:cNvSpPr>
            <a:spLocks noGrp="1"/>
          </p:cNvSpPr>
          <p:nvPr>
            <p:ph type="ftr" sz="quarter" idx="11"/>
          </p:nvPr>
        </p:nvSpPr>
        <p:spPr/>
        <p:txBody>
          <a:bodyPr/>
          <a:lstStyle/>
          <a:p>
            <a:r>
              <a:rPr lang="en-AU" dirty="0" smtClean="0"/>
              <a:t>Redfield                                                                               5 May 2017</a:t>
            </a:r>
            <a:endParaRPr lang="en-AU" dirty="0"/>
          </a:p>
        </p:txBody>
      </p:sp>
    </p:spTree>
    <p:extLst>
      <p:ext uri="{BB962C8B-B14F-4D97-AF65-F5344CB8AC3E}">
        <p14:creationId xmlns:p14="http://schemas.microsoft.com/office/powerpoint/2010/main" val="23657155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Work is a school of fortitude.</a:t>
            </a:r>
            <a:endParaRPr lang="en-AU" dirty="0"/>
          </a:p>
        </p:txBody>
      </p:sp>
      <p:sp>
        <p:nvSpPr>
          <p:cNvPr id="3" name="Content Placeholder 2"/>
          <p:cNvSpPr>
            <a:spLocks noGrp="1"/>
          </p:cNvSpPr>
          <p:nvPr>
            <p:ph idx="1"/>
          </p:nvPr>
        </p:nvSpPr>
        <p:spPr>
          <a:xfrm>
            <a:off x="107504" y="1371255"/>
            <a:ext cx="2458616" cy="4525963"/>
          </a:xfrm>
        </p:spPr>
        <p:txBody>
          <a:bodyPr/>
          <a:lstStyle/>
          <a:p>
            <a:pPr marL="0" indent="0">
              <a:buNone/>
            </a:pPr>
            <a:r>
              <a:rPr lang="en-AU" dirty="0" smtClean="0"/>
              <a:t>Build a positive mindset. </a:t>
            </a:r>
            <a:endParaRPr lang="en-AU" dirty="0"/>
          </a:p>
        </p:txBody>
      </p:sp>
      <p:sp>
        <p:nvSpPr>
          <p:cNvPr id="4" name="Footer Placeholder 3"/>
          <p:cNvSpPr>
            <a:spLocks noGrp="1"/>
          </p:cNvSpPr>
          <p:nvPr>
            <p:ph type="ftr" sz="quarter" idx="11"/>
          </p:nvPr>
        </p:nvSpPr>
        <p:spPr/>
        <p:txBody>
          <a:bodyPr/>
          <a:lstStyle/>
          <a:p>
            <a:r>
              <a:rPr lang="en-AU" smtClean="0"/>
              <a:t>Redfield                                                                               5 May 2017</a:t>
            </a:r>
            <a:endParaRPr lang="en-AU"/>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1084815"/>
            <a:ext cx="4968552" cy="57647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421747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8640" y="1052736"/>
            <a:ext cx="10732217" cy="6237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467544" y="332656"/>
            <a:ext cx="8229600" cy="4525963"/>
          </a:xfrm>
        </p:spPr>
        <p:txBody>
          <a:bodyPr/>
          <a:lstStyle/>
          <a:p>
            <a:pPr marL="342900" lvl="1" indent="-342900">
              <a:lnSpc>
                <a:spcPct val="90000"/>
              </a:lnSpc>
              <a:buNone/>
            </a:pPr>
            <a:r>
              <a:rPr lang="en-AU" i="1" dirty="0" smtClean="0"/>
              <a:t>    “On entering adolescence, every young person in our society is inducted into two ways of thinking... An ethic of </a:t>
            </a:r>
            <a:r>
              <a:rPr lang="en-AU" i="1" u="sng" dirty="0" smtClean="0"/>
              <a:t>relativism</a:t>
            </a:r>
            <a:r>
              <a:rPr lang="en-AU" i="1" dirty="0" smtClean="0"/>
              <a:t>, and an ethic of </a:t>
            </a:r>
            <a:r>
              <a:rPr lang="en-AU" i="1" u="sng" dirty="0" smtClean="0"/>
              <a:t>autonomy</a:t>
            </a:r>
            <a:r>
              <a:rPr lang="en-AU" i="1" dirty="0" smtClean="0"/>
              <a:t>.”</a:t>
            </a:r>
          </a:p>
          <a:p>
            <a:pPr marL="342900" lvl="1" indent="-342900" algn="r">
              <a:lnSpc>
                <a:spcPct val="90000"/>
              </a:lnSpc>
              <a:buNone/>
            </a:pPr>
            <a:r>
              <a:rPr lang="en-AU" sz="2000" b="1" dirty="0" smtClean="0"/>
              <a:t>Prof Hayden Ramsay </a:t>
            </a:r>
          </a:p>
          <a:p>
            <a:pPr marL="342900" lvl="1" indent="-342900" algn="r">
              <a:lnSpc>
                <a:spcPct val="90000"/>
              </a:lnSpc>
              <a:buNone/>
            </a:pPr>
            <a:r>
              <a:rPr lang="en-AU" sz="2000" i="1" dirty="0" smtClean="0"/>
              <a:t>Philosopher</a:t>
            </a:r>
            <a:endParaRPr lang="en-US" sz="2000" i="1" dirty="0" smtClean="0"/>
          </a:p>
          <a:p>
            <a:endParaRPr lang="en-AU" dirty="0"/>
          </a:p>
        </p:txBody>
      </p:sp>
      <p:sp>
        <p:nvSpPr>
          <p:cNvPr id="2" name="Footer Placeholder 1"/>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35075291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321770" cy="1143000"/>
          </a:xfrm>
        </p:spPr>
        <p:txBody>
          <a:bodyPr>
            <a:normAutofit fontScale="90000"/>
          </a:bodyPr>
          <a:lstStyle/>
          <a:p>
            <a:r>
              <a:rPr lang="en-AU" dirty="0" smtClean="0"/>
              <a:t>Do you have a Complaints Book?</a:t>
            </a:r>
            <a:endParaRPr lang="en-AU" dirty="0"/>
          </a:p>
        </p:txBody>
      </p:sp>
      <p:sp>
        <p:nvSpPr>
          <p:cNvPr id="3" name="Content Placeholder 2"/>
          <p:cNvSpPr>
            <a:spLocks noGrp="1"/>
          </p:cNvSpPr>
          <p:nvPr>
            <p:ph idx="1"/>
          </p:nvPr>
        </p:nvSpPr>
        <p:spPr/>
        <p:txBody>
          <a:bodyPr/>
          <a:lstStyle/>
          <a:p>
            <a:endParaRPr lang="en-AU"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380871">
            <a:off x="4823156" y="176473"/>
            <a:ext cx="2535653" cy="1901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184834"/>
            <a:ext cx="4369481" cy="2734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6738" y="2184833"/>
            <a:ext cx="4145359" cy="2734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9004727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AU" dirty="0" smtClean="0"/>
              <a:t>Fortitude in service of truth</a:t>
            </a:r>
            <a:endParaRPr lang="en-AU" dirty="0"/>
          </a:p>
        </p:txBody>
      </p:sp>
      <p:sp>
        <p:nvSpPr>
          <p:cNvPr id="3" name="Content Placeholder 2"/>
          <p:cNvSpPr>
            <a:spLocks noGrp="1"/>
          </p:cNvSpPr>
          <p:nvPr>
            <p:ph idx="1"/>
          </p:nvPr>
        </p:nvSpPr>
        <p:spPr>
          <a:xfrm>
            <a:off x="332268" y="6309320"/>
            <a:ext cx="8291264" cy="392907"/>
          </a:xfrm>
        </p:spPr>
        <p:txBody>
          <a:bodyPr>
            <a:normAutofit fontScale="70000" lnSpcReduction="20000"/>
          </a:bodyPr>
          <a:lstStyle/>
          <a:p>
            <a:pPr marL="0" indent="0">
              <a:buNone/>
            </a:pPr>
            <a:r>
              <a:rPr lang="en-AU" dirty="0"/>
              <a:t>Gustav </a:t>
            </a:r>
            <a:r>
              <a:rPr lang="en-AU" dirty="0" err="1"/>
              <a:t>Wegert</a:t>
            </a:r>
            <a:endParaRPr lang="en-AU" dirty="0"/>
          </a:p>
          <a:p>
            <a:endParaRPr lang="en-A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908720"/>
            <a:ext cx="9871642" cy="5184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6220395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A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2656" y="0"/>
            <a:ext cx="13083426" cy="7362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67544" y="6021288"/>
            <a:ext cx="8229600" cy="1143000"/>
          </a:xfrm>
        </p:spPr>
        <p:txBody>
          <a:bodyPr>
            <a:normAutofit/>
          </a:bodyPr>
          <a:lstStyle/>
          <a:p>
            <a:endParaRPr lang="en-AU" dirty="0">
              <a:solidFill>
                <a:schemeClr val="bg1"/>
              </a:solidFill>
            </a:endParaRPr>
          </a:p>
        </p:txBody>
      </p:sp>
      <p:sp>
        <p:nvSpPr>
          <p:cNvPr id="4" name="Footer Placeholder 3"/>
          <p:cNvSpPr>
            <a:spLocks noGrp="1"/>
          </p:cNvSpPr>
          <p:nvPr>
            <p:ph type="ftr" sz="quarter" idx="11"/>
          </p:nvPr>
        </p:nvSpPr>
        <p:spPr/>
        <p:txBody>
          <a:bodyPr/>
          <a:lstStyle/>
          <a:p>
            <a:r>
              <a:rPr lang="en-AU" smtClean="0"/>
              <a:t>Redfield                                                                               5 May 2017</a:t>
            </a:r>
            <a:endParaRPr lang="en-AU" dirty="0"/>
          </a:p>
        </p:txBody>
      </p:sp>
    </p:spTree>
    <p:extLst>
      <p:ext uri="{BB962C8B-B14F-4D97-AF65-F5344CB8AC3E}">
        <p14:creationId xmlns:p14="http://schemas.microsoft.com/office/powerpoint/2010/main" val="23591670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966" r="26939" b="42017"/>
          <a:stretch/>
        </p:blipFill>
        <p:spPr bwMode="auto">
          <a:xfrm>
            <a:off x="5220072" y="3573016"/>
            <a:ext cx="3678043" cy="31071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251520" y="3789040"/>
            <a:ext cx="6285384" cy="1143000"/>
          </a:xfrm>
        </p:spPr>
        <p:txBody>
          <a:bodyPr>
            <a:normAutofit fontScale="90000"/>
          </a:bodyPr>
          <a:lstStyle/>
          <a:p>
            <a:r>
              <a:rPr lang="en-AU" dirty="0" smtClean="0"/>
              <a:t>‘Our prime purpose in life is to help others.’ </a:t>
            </a:r>
            <a:r>
              <a:rPr lang="en-AU" sz="2000" dirty="0" smtClean="0"/>
              <a:t>Dalai Lama </a:t>
            </a:r>
            <a:endParaRPr lang="en-AU" sz="2000" dirty="0"/>
          </a:p>
        </p:txBody>
      </p:sp>
      <p:pic>
        <p:nvPicPr>
          <p:cNvPr id="1126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9512" y="404664"/>
            <a:ext cx="6696744" cy="3006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920" y="2708920"/>
            <a:ext cx="1504950" cy="628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Footer Placeholder 2"/>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40519541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404664"/>
            <a:ext cx="8229600" cy="6336704"/>
          </a:xfrm>
        </p:spPr>
        <p:txBody>
          <a:bodyPr>
            <a:normAutofit/>
          </a:bodyPr>
          <a:lstStyle/>
          <a:p>
            <a:pPr marL="0" indent="0">
              <a:buNone/>
            </a:pPr>
            <a:r>
              <a:rPr lang="en-AU" dirty="0" smtClean="0">
                <a:solidFill>
                  <a:schemeClr val="accent3">
                    <a:lumMod val="75000"/>
                  </a:schemeClr>
                </a:solidFill>
              </a:rPr>
              <a:t>Man cannot live without love.  He remains a being that is incomprehensible for himself, his life is senseless, if love is not revealed to him, if he does not encounter love, if he does not experience it and make it his own, if he does not participate intimately in it.</a:t>
            </a:r>
          </a:p>
          <a:p>
            <a:pPr marL="0" indent="0" algn="r">
              <a:buNone/>
            </a:pPr>
            <a:r>
              <a:rPr lang="en-AU" sz="2000" b="1" dirty="0" smtClean="0"/>
              <a:t>John </a:t>
            </a:r>
            <a:r>
              <a:rPr lang="en-AU" sz="2000" b="1" dirty="0"/>
              <a:t>Paul </a:t>
            </a:r>
            <a:r>
              <a:rPr lang="en-AU" sz="2000" b="1" dirty="0" smtClean="0"/>
              <a:t>II</a:t>
            </a:r>
          </a:p>
          <a:p>
            <a:pPr marL="0" indent="0" algn="r">
              <a:buNone/>
            </a:pPr>
            <a:r>
              <a:rPr lang="en-AU" sz="2000" i="1" dirty="0" err="1" smtClean="0"/>
              <a:t>Redemptor</a:t>
            </a:r>
            <a:r>
              <a:rPr lang="en-AU" sz="2000" i="1" dirty="0" smtClean="0"/>
              <a:t> </a:t>
            </a:r>
            <a:r>
              <a:rPr lang="en-AU" sz="2000" i="1" dirty="0" err="1" smtClean="0"/>
              <a:t>Hominis</a:t>
            </a:r>
            <a:endParaRPr lang="en-AU" dirty="0" smtClean="0"/>
          </a:p>
          <a:p>
            <a:pPr marL="0" indent="0">
              <a:buNone/>
            </a:pPr>
            <a:endParaRPr lang="en-AU" dirty="0" smtClean="0">
              <a:solidFill>
                <a:schemeClr val="accent3">
                  <a:lumMod val="75000"/>
                </a:schemeClr>
              </a:solidFill>
            </a:endParaRPr>
          </a:p>
          <a:p>
            <a:pPr marL="0" indent="0">
              <a:buNone/>
            </a:pPr>
            <a:r>
              <a:rPr lang="en-AU" dirty="0" smtClean="0">
                <a:solidFill>
                  <a:schemeClr val="accent3">
                    <a:lumMod val="75000"/>
                  </a:schemeClr>
                </a:solidFill>
              </a:rPr>
              <a:t>Through </a:t>
            </a:r>
            <a:r>
              <a:rPr lang="en-AU" dirty="0">
                <a:solidFill>
                  <a:schemeClr val="accent3">
                    <a:lumMod val="75000"/>
                  </a:schemeClr>
                </a:solidFill>
              </a:rPr>
              <a:t>virtues we deliver love to others </a:t>
            </a:r>
          </a:p>
          <a:p>
            <a:pPr marL="0" indent="0" algn="r">
              <a:buNone/>
            </a:pPr>
            <a:r>
              <a:rPr lang="en-AU" sz="2000" b="1" dirty="0"/>
              <a:t>Donald De Marco</a:t>
            </a:r>
          </a:p>
          <a:p>
            <a:endParaRPr lang="en-AU" dirty="0"/>
          </a:p>
        </p:txBody>
      </p:sp>
      <p:sp>
        <p:nvSpPr>
          <p:cNvPr id="2" name="Footer Placeholder 1"/>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24274884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err="1" smtClean="0">
                <a:solidFill>
                  <a:schemeClr val="bg1">
                    <a:lumMod val="50000"/>
                  </a:schemeClr>
                </a:solidFill>
              </a:rPr>
              <a:t>Amoris</a:t>
            </a:r>
            <a:r>
              <a:rPr lang="en-AU" dirty="0" smtClean="0">
                <a:solidFill>
                  <a:schemeClr val="bg1">
                    <a:lumMod val="50000"/>
                  </a:schemeClr>
                </a:solidFill>
              </a:rPr>
              <a:t> </a:t>
            </a:r>
            <a:r>
              <a:rPr lang="en-AU" dirty="0" err="1" smtClean="0">
                <a:solidFill>
                  <a:schemeClr val="bg1">
                    <a:lumMod val="50000"/>
                  </a:schemeClr>
                </a:solidFill>
              </a:rPr>
              <a:t>Laetitia</a:t>
            </a:r>
            <a:r>
              <a:rPr lang="en-AU" dirty="0" smtClean="0">
                <a:solidFill>
                  <a:schemeClr val="bg1">
                    <a:lumMod val="50000"/>
                  </a:schemeClr>
                </a:solidFill>
              </a:rPr>
              <a:t/>
            </a:r>
            <a:br>
              <a:rPr lang="en-AU" dirty="0" smtClean="0">
                <a:solidFill>
                  <a:schemeClr val="bg1">
                    <a:lumMod val="50000"/>
                  </a:schemeClr>
                </a:solidFill>
              </a:rPr>
            </a:br>
            <a:r>
              <a:rPr lang="en-AU" sz="2000" b="1" dirty="0" smtClean="0">
                <a:solidFill>
                  <a:schemeClr val="bg1">
                    <a:lumMod val="50000"/>
                  </a:schemeClr>
                </a:solidFill>
              </a:rPr>
              <a:t>Francis I</a:t>
            </a:r>
            <a:endParaRPr lang="en-AU" sz="2000" b="1" dirty="0">
              <a:solidFill>
                <a:schemeClr val="bg1">
                  <a:lumMod val="50000"/>
                </a:schemeClr>
              </a:solidFill>
            </a:endParaRPr>
          </a:p>
        </p:txBody>
      </p:sp>
      <p:sp>
        <p:nvSpPr>
          <p:cNvPr id="3" name="Content Placeholder 2"/>
          <p:cNvSpPr>
            <a:spLocks noGrp="1"/>
          </p:cNvSpPr>
          <p:nvPr>
            <p:ph idx="1"/>
          </p:nvPr>
        </p:nvSpPr>
        <p:spPr/>
        <p:txBody>
          <a:bodyPr>
            <a:normAutofit/>
          </a:bodyPr>
          <a:lstStyle/>
          <a:p>
            <a:r>
              <a:rPr lang="en-AU" dirty="0" smtClean="0">
                <a:solidFill>
                  <a:schemeClr val="bg2">
                    <a:lumMod val="25000"/>
                  </a:schemeClr>
                </a:solidFill>
              </a:rPr>
              <a:t>“</a:t>
            </a:r>
            <a:r>
              <a:rPr lang="en-AU" u="sng" dirty="0" smtClean="0">
                <a:solidFill>
                  <a:schemeClr val="bg2">
                    <a:lumMod val="25000"/>
                  </a:schemeClr>
                </a:solidFill>
              </a:rPr>
              <a:t>an </a:t>
            </a:r>
            <a:r>
              <a:rPr lang="en-AU" u="sng" dirty="0">
                <a:solidFill>
                  <a:schemeClr val="bg2">
                    <a:lumMod val="25000"/>
                  </a:schemeClr>
                </a:solidFill>
              </a:rPr>
              <a:t>overly individualistic </a:t>
            </a:r>
            <a:r>
              <a:rPr lang="en-AU" u="sng" dirty="0" smtClean="0">
                <a:solidFill>
                  <a:schemeClr val="bg2">
                    <a:lumMod val="25000"/>
                  </a:schemeClr>
                </a:solidFill>
              </a:rPr>
              <a:t>culture</a:t>
            </a:r>
            <a:r>
              <a:rPr lang="en-AU" dirty="0" smtClean="0">
                <a:solidFill>
                  <a:schemeClr val="bg2">
                    <a:lumMod val="25000"/>
                  </a:schemeClr>
                </a:solidFill>
              </a:rPr>
              <a:t>…leads </a:t>
            </a:r>
            <a:r>
              <a:rPr lang="en-AU" dirty="0">
                <a:solidFill>
                  <a:schemeClr val="bg2">
                    <a:lumMod val="25000"/>
                  </a:schemeClr>
                </a:solidFill>
              </a:rPr>
              <a:t>to intolerance and hostility in </a:t>
            </a:r>
            <a:r>
              <a:rPr lang="en-AU" dirty="0" smtClean="0">
                <a:solidFill>
                  <a:schemeClr val="bg2">
                    <a:lumMod val="25000"/>
                  </a:schemeClr>
                </a:solidFill>
              </a:rPr>
              <a:t>families.” 12</a:t>
            </a:r>
          </a:p>
          <a:p>
            <a:r>
              <a:rPr lang="en-AU" dirty="0" smtClean="0">
                <a:solidFill>
                  <a:srgbClr val="FF0000"/>
                </a:solidFill>
              </a:rPr>
              <a:t>“…</a:t>
            </a:r>
            <a:r>
              <a:rPr lang="en-AU" u="sng" dirty="0" smtClean="0">
                <a:solidFill>
                  <a:srgbClr val="FF0000"/>
                </a:solidFill>
              </a:rPr>
              <a:t>extreme </a:t>
            </a:r>
            <a:r>
              <a:rPr lang="en-AU" u="sng" dirty="0">
                <a:solidFill>
                  <a:srgbClr val="FF0000"/>
                </a:solidFill>
              </a:rPr>
              <a:t>individualism</a:t>
            </a:r>
            <a:r>
              <a:rPr lang="en-AU" dirty="0">
                <a:solidFill>
                  <a:srgbClr val="FF0000"/>
                </a:solidFill>
              </a:rPr>
              <a:t> </a:t>
            </a:r>
            <a:r>
              <a:rPr lang="en-AU" dirty="0" smtClean="0">
                <a:solidFill>
                  <a:srgbClr val="FF0000"/>
                </a:solidFill>
              </a:rPr>
              <a:t>…weakens </a:t>
            </a:r>
            <a:r>
              <a:rPr lang="en-AU" dirty="0">
                <a:solidFill>
                  <a:srgbClr val="FF0000"/>
                </a:solidFill>
              </a:rPr>
              <a:t>family bonds </a:t>
            </a:r>
            <a:r>
              <a:rPr lang="en-AU" dirty="0" smtClean="0">
                <a:solidFill>
                  <a:srgbClr val="FF0000"/>
                </a:solidFill>
              </a:rPr>
              <a:t>33</a:t>
            </a:r>
          </a:p>
          <a:p>
            <a:endParaRPr lang="en-AU" dirty="0" smtClean="0">
              <a:solidFill>
                <a:schemeClr val="bg1">
                  <a:lumMod val="85000"/>
                </a:schemeClr>
              </a:solidFill>
            </a:endParaRPr>
          </a:p>
          <a:p>
            <a:r>
              <a:rPr lang="en-AU" dirty="0">
                <a:solidFill>
                  <a:schemeClr val="bg2">
                    <a:lumMod val="25000"/>
                  </a:schemeClr>
                </a:solidFill>
              </a:rPr>
              <a:t>“Marriage … the experience of belonging </a:t>
            </a:r>
            <a:r>
              <a:rPr lang="en-AU" u="sng" dirty="0">
                <a:solidFill>
                  <a:schemeClr val="bg2">
                    <a:lumMod val="25000"/>
                  </a:schemeClr>
                </a:solidFill>
              </a:rPr>
              <a:t>completely</a:t>
            </a:r>
            <a:r>
              <a:rPr lang="en-AU" dirty="0">
                <a:solidFill>
                  <a:schemeClr val="bg2">
                    <a:lumMod val="25000"/>
                  </a:schemeClr>
                </a:solidFill>
              </a:rPr>
              <a:t> to another person.” 319 </a:t>
            </a:r>
          </a:p>
        </p:txBody>
      </p:sp>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10663374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Character is the sum of our habits.</a:t>
            </a:r>
            <a:endParaRPr lang="en-AU" dirty="0"/>
          </a:p>
        </p:txBody>
      </p:sp>
      <p:sp>
        <p:nvSpPr>
          <p:cNvPr id="3" name="Content Placeholder 2"/>
          <p:cNvSpPr>
            <a:spLocks noGrp="1"/>
          </p:cNvSpPr>
          <p:nvPr>
            <p:ph idx="1"/>
          </p:nvPr>
        </p:nvSpPr>
        <p:spPr>
          <a:xfrm>
            <a:off x="179512" y="1556792"/>
            <a:ext cx="5626968" cy="4525963"/>
          </a:xfrm>
        </p:spPr>
        <p:txBody>
          <a:bodyPr>
            <a:normAutofit/>
          </a:bodyPr>
          <a:lstStyle/>
          <a:p>
            <a:r>
              <a:rPr lang="en-AU" dirty="0"/>
              <a:t>F</a:t>
            </a:r>
            <a:r>
              <a:rPr lang="en-AU" dirty="0" smtClean="0"/>
              <a:t>inding joy in what is good true and beautiful</a:t>
            </a:r>
          </a:p>
          <a:p>
            <a:r>
              <a:rPr lang="en-AU" dirty="0" smtClean="0"/>
              <a:t>Facing up to challenges. </a:t>
            </a:r>
          </a:p>
          <a:p>
            <a:r>
              <a:rPr lang="en-AU" dirty="0" smtClean="0"/>
              <a:t>Living in reality and setting wise goals</a:t>
            </a:r>
          </a:p>
          <a:p>
            <a:r>
              <a:rPr lang="en-AU" dirty="0" smtClean="0"/>
              <a:t>Loving well</a:t>
            </a:r>
            <a:endParaRPr lang="en-AU" b="1"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1124744"/>
            <a:ext cx="3816424" cy="5629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21848476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i="1" dirty="0"/>
          </a:p>
        </p:txBody>
      </p:sp>
      <p:sp>
        <p:nvSpPr>
          <p:cNvPr id="3" name="Content Placeholder 2"/>
          <p:cNvSpPr>
            <a:spLocks noGrp="1"/>
          </p:cNvSpPr>
          <p:nvPr>
            <p:ph idx="1"/>
          </p:nvPr>
        </p:nvSpPr>
        <p:spPr>
          <a:xfrm>
            <a:off x="457200" y="1739949"/>
            <a:ext cx="3610744" cy="4929411"/>
          </a:xfrm>
        </p:spPr>
        <p:txBody>
          <a:bodyPr>
            <a:normAutofit/>
          </a:bodyPr>
          <a:lstStyle/>
          <a:p>
            <a:pPr marL="0" lvl="0" indent="0">
              <a:buNone/>
            </a:pPr>
            <a:r>
              <a:rPr lang="en-AU" dirty="0" smtClean="0">
                <a:solidFill>
                  <a:schemeClr val="bg1">
                    <a:lumMod val="50000"/>
                  </a:schemeClr>
                </a:solidFill>
              </a:rPr>
              <a:t>‘The </a:t>
            </a:r>
            <a:r>
              <a:rPr lang="en-AU" dirty="0">
                <a:solidFill>
                  <a:schemeClr val="bg1">
                    <a:lumMod val="50000"/>
                  </a:schemeClr>
                </a:solidFill>
              </a:rPr>
              <a:t>married couple are </a:t>
            </a:r>
            <a:r>
              <a:rPr lang="en-AU" dirty="0" smtClean="0">
                <a:solidFill>
                  <a:schemeClr val="bg1">
                    <a:lumMod val="50000"/>
                  </a:schemeClr>
                </a:solidFill>
              </a:rPr>
              <a:t>a </a:t>
            </a:r>
            <a:r>
              <a:rPr lang="en-AU" dirty="0">
                <a:solidFill>
                  <a:schemeClr val="bg1">
                    <a:lumMod val="50000"/>
                  </a:schemeClr>
                </a:solidFill>
              </a:rPr>
              <a:t>permanent reminder </a:t>
            </a:r>
            <a:r>
              <a:rPr lang="en-AU" dirty="0" smtClean="0">
                <a:solidFill>
                  <a:schemeClr val="bg1">
                    <a:lumMod val="50000"/>
                  </a:schemeClr>
                </a:solidFill>
              </a:rPr>
              <a:t>… </a:t>
            </a:r>
            <a:r>
              <a:rPr lang="en-AU" dirty="0">
                <a:solidFill>
                  <a:schemeClr val="bg1">
                    <a:lumMod val="50000"/>
                  </a:schemeClr>
                </a:solidFill>
              </a:rPr>
              <a:t>of what took place on the </a:t>
            </a:r>
            <a:r>
              <a:rPr lang="en-AU" dirty="0" smtClean="0">
                <a:solidFill>
                  <a:schemeClr val="bg1">
                    <a:lumMod val="50000"/>
                  </a:schemeClr>
                </a:solidFill>
              </a:rPr>
              <a:t>cross.’</a:t>
            </a:r>
            <a:endParaRPr lang="en-AU" dirty="0"/>
          </a:p>
        </p:txBody>
      </p:sp>
      <p:pic>
        <p:nvPicPr>
          <p:cNvPr id="194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1196752"/>
            <a:ext cx="5760640" cy="35957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30311299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smtClean="0"/>
              <a:t>We can’t all be </a:t>
            </a:r>
            <a:r>
              <a:rPr lang="en-AU" b="1" dirty="0" err="1" smtClean="0"/>
              <a:t>Einsteins</a:t>
            </a:r>
            <a:r>
              <a:rPr lang="en-AU" b="1" dirty="0" smtClean="0"/>
              <a:t> in intelligence</a:t>
            </a:r>
            <a:endParaRPr lang="en-AU" b="1" dirty="0"/>
          </a:p>
        </p:txBody>
      </p:sp>
      <p:sp>
        <p:nvSpPr>
          <p:cNvPr id="3" name="Content Placeholder 2"/>
          <p:cNvSpPr>
            <a:spLocks noGrp="1"/>
          </p:cNvSpPr>
          <p:nvPr>
            <p:ph idx="1"/>
          </p:nvPr>
        </p:nvSpPr>
        <p:spPr/>
        <p:txBody>
          <a:bodyPr/>
          <a:lstStyle/>
          <a:p>
            <a:endParaRPr lang="en-AU"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628800"/>
            <a:ext cx="6824354" cy="49788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149483542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775" y="0"/>
            <a:ext cx="8229600" cy="1143000"/>
          </a:xfrm>
        </p:spPr>
        <p:txBody>
          <a:bodyPr>
            <a:normAutofit/>
          </a:bodyPr>
          <a:lstStyle/>
          <a:p>
            <a:r>
              <a:rPr lang="en-AU" b="1" dirty="0" smtClean="0"/>
              <a:t>But we can when it comes to love</a:t>
            </a:r>
            <a:r>
              <a:rPr lang="en-AU" dirty="0" smtClean="0"/>
              <a:t>!</a:t>
            </a:r>
            <a:endParaRPr lang="en-AU" dirty="0"/>
          </a:p>
        </p:txBody>
      </p:sp>
      <p:sp>
        <p:nvSpPr>
          <p:cNvPr id="3" name="Content Placeholder 2"/>
          <p:cNvSpPr>
            <a:spLocks noGrp="1"/>
          </p:cNvSpPr>
          <p:nvPr>
            <p:ph idx="1"/>
          </p:nvPr>
        </p:nvSpPr>
        <p:spPr/>
        <p:txBody>
          <a:bodyPr/>
          <a:lstStyle/>
          <a:p>
            <a:endParaRPr lang="en-AU"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2409" y="1340768"/>
            <a:ext cx="2718503" cy="1910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2409" y="3474244"/>
            <a:ext cx="4672012" cy="4672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4104" y="1047750"/>
            <a:ext cx="4762500" cy="4762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4456" y="4221088"/>
            <a:ext cx="3161119" cy="2268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18581092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A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954" y="-171399"/>
            <a:ext cx="10190058" cy="7029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537777" y="1988840"/>
            <a:ext cx="3923928" cy="1143000"/>
          </a:xfrm>
        </p:spPr>
        <p:txBody>
          <a:bodyPr>
            <a:noAutofit/>
          </a:bodyPr>
          <a:lstStyle/>
          <a:p>
            <a:pPr algn="l"/>
            <a:r>
              <a:rPr lang="en-AU" sz="6000" b="1" dirty="0" smtClean="0">
                <a:solidFill>
                  <a:schemeClr val="bg1"/>
                </a:solidFill>
              </a:rPr>
              <a:t>Words at a wedding</a:t>
            </a:r>
            <a:endParaRPr lang="en-AU" sz="6000" b="1" dirty="0">
              <a:solidFill>
                <a:schemeClr val="bg1"/>
              </a:solidFill>
            </a:endParaRPr>
          </a:p>
        </p:txBody>
      </p:sp>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5098451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Content Placeholder 2"/>
          <p:cNvSpPr>
            <a:spLocks noGrp="1"/>
          </p:cNvSpPr>
          <p:nvPr>
            <p:ph idx="1"/>
          </p:nvPr>
        </p:nvSpPr>
        <p:spPr>
          <a:xfrm>
            <a:off x="683568" y="1628775"/>
            <a:ext cx="3024336" cy="4032250"/>
          </a:xfrm>
        </p:spPr>
        <p:txBody>
          <a:bodyPr/>
          <a:lstStyle/>
          <a:p>
            <a:pPr marL="0" indent="0">
              <a:buNone/>
            </a:pPr>
            <a:endParaRPr lang="en-AU" sz="3600" dirty="0" smtClean="0"/>
          </a:p>
          <a:p>
            <a:pPr marL="0" indent="0">
              <a:buNone/>
            </a:pPr>
            <a:r>
              <a:rPr lang="en-US" sz="3600" i="1" dirty="0" smtClean="0"/>
              <a:t>“Love lives on sacrifice” </a:t>
            </a:r>
          </a:p>
          <a:p>
            <a:pPr marL="0" indent="0" algn="r">
              <a:buNone/>
            </a:pPr>
            <a:r>
              <a:rPr lang="en-US" sz="2000" b="1" dirty="0" smtClean="0"/>
              <a:t>St Therese of </a:t>
            </a:r>
            <a:r>
              <a:rPr lang="en-US" sz="2000" b="1" dirty="0" err="1" smtClean="0"/>
              <a:t>Lisieux</a:t>
            </a:r>
            <a:endParaRPr lang="en-US" sz="2000" b="1" dirty="0" smtClean="0"/>
          </a:p>
          <a:p>
            <a:pPr marL="0" indent="0">
              <a:buNone/>
            </a:pPr>
            <a:endParaRPr lang="en-US" sz="2200" i="1" dirty="0"/>
          </a:p>
        </p:txBody>
      </p:sp>
      <p:sp>
        <p:nvSpPr>
          <p:cNvPr id="2" name="Footer Placeholder 1"/>
          <p:cNvSpPr>
            <a:spLocks noGrp="1"/>
          </p:cNvSpPr>
          <p:nvPr>
            <p:ph type="ftr" sz="quarter" idx="11"/>
          </p:nvPr>
        </p:nvSpPr>
        <p:spPr/>
        <p:txBody>
          <a:bodyPr/>
          <a:lstStyle/>
          <a:p>
            <a:pPr>
              <a:defRPr/>
            </a:pPr>
            <a:r>
              <a:rPr lang="en-AU" smtClean="0"/>
              <a:t>Redfield                                                                               5 May 2017</a:t>
            </a:r>
            <a:endParaRPr lang="en-AU"/>
          </a:p>
        </p:txBody>
      </p:sp>
      <p:sp>
        <p:nvSpPr>
          <p:cNvPr id="4" name="Title 1"/>
          <p:cNvSpPr>
            <a:spLocks noGrp="1"/>
          </p:cNvSpPr>
          <p:nvPr>
            <p:ph type="title"/>
          </p:nvPr>
        </p:nvSpPr>
        <p:spPr/>
        <p:txBody>
          <a:bodyPr rtlCol="0">
            <a:normAutofit fontScale="90000"/>
          </a:bodyPr>
          <a:lstStyle/>
          <a:p>
            <a:pPr fontAlgn="auto">
              <a:spcAft>
                <a:spcPts val="0"/>
              </a:spcAft>
              <a:defRPr/>
            </a:pPr>
            <a:r>
              <a:rPr lang="en-AU" b="1" dirty="0" smtClean="0"/>
              <a:t>A knocking at the door of your soul.</a:t>
            </a:r>
            <a:endParaRPr lang="en-AU" b="1" dirty="0"/>
          </a:p>
        </p:txBody>
      </p:sp>
      <p:pic>
        <p:nvPicPr>
          <p:cNvPr id="51205" name="Picture 4" descr="C:\Data\Photos\Ireland 2012\zIMG_057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1484784"/>
            <a:ext cx="4991927"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155457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5589240"/>
            <a:ext cx="8229600" cy="4929411"/>
          </a:xfrm>
        </p:spPr>
        <p:txBody>
          <a:bodyPr>
            <a:normAutofit/>
          </a:bodyPr>
          <a:lstStyle/>
          <a:p>
            <a:pPr marL="0" indent="0" algn="ctr">
              <a:buNone/>
            </a:pPr>
            <a:r>
              <a:rPr lang="en-AU" sz="2600" dirty="0" smtClean="0"/>
              <a:t>‘Life can be pulled by </a:t>
            </a:r>
            <a:r>
              <a:rPr lang="en-AU" sz="2600" u="sng" dirty="0" smtClean="0"/>
              <a:t>goals</a:t>
            </a:r>
            <a:r>
              <a:rPr lang="en-AU" sz="2600" dirty="0" smtClean="0"/>
              <a:t> </a:t>
            </a:r>
          </a:p>
          <a:p>
            <a:pPr marL="0" indent="0" algn="ctr">
              <a:buNone/>
            </a:pPr>
            <a:r>
              <a:rPr lang="en-AU" sz="2600" dirty="0" smtClean="0"/>
              <a:t>just as surely as it can be pushed by </a:t>
            </a:r>
            <a:r>
              <a:rPr lang="en-AU" sz="2600" u="sng" dirty="0" smtClean="0"/>
              <a:t>drives</a:t>
            </a:r>
            <a:r>
              <a:rPr lang="en-AU" sz="2600" dirty="0" smtClean="0"/>
              <a:t>.’ </a:t>
            </a:r>
          </a:p>
          <a:p>
            <a:pPr marL="0" indent="0" algn="ctr">
              <a:buNone/>
            </a:pPr>
            <a:r>
              <a:rPr lang="en-AU" sz="1800" b="1" dirty="0" smtClean="0"/>
              <a:t>Viktor </a:t>
            </a:r>
            <a:r>
              <a:rPr lang="en-AU" sz="1800" b="1" dirty="0" err="1" smtClean="0"/>
              <a:t>Frankl</a:t>
            </a:r>
            <a:endParaRPr lang="en-AU" sz="1800" b="1" dirty="0" smtClean="0"/>
          </a:p>
          <a:p>
            <a:pPr marL="0" indent="0" algn="ctr">
              <a:buNone/>
            </a:pPr>
            <a:endParaRPr lang="en-AU" sz="1800" b="1" dirty="0" smtClean="0"/>
          </a:p>
          <a:p>
            <a:pPr marL="0" indent="0" algn="ctr">
              <a:buNone/>
            </a:pPr>
            <a:endParaRPr lang="en-AU" sz="1800" b="1" dirty="0"/>
          </a:p>
          <a:p>
            <a:pPr marL="0" indent="0" algn="ctr">
              <a:buNone/>
            </a:pPr>
            <a:endParaRPr lang="en-AU" sz="1800" b="1" dirty="0" smtClean="0"/>
          </a:p>
          <a:p>
            <a:pPr marL="0" indent="0" algn="ctr">
              <a:buNone/>
            </a:pPr>
            <a:endParaRPr lang="en-AU" sz="1800" b="1" dirty="0"/>
          </a:p>
          <a:p>
            <a:pPr marL="0" indent="0" algn="ctr">
              <a:buNone/>
            </a:pPr>
            <a:endParaRPr lang="en-AU" sz="1800" b="1" dirty="0" smtClean="0"/>
          </a:p>
          <a:p>
            <a:pPr marL="0" indent="0" algn="ctr">
              <a:buNone/>
            </a:pPr>
            <a:endParaRPr lang="en-AU" sz="1800" b="1" dirty="0"/>
          </a:p>
          <a:p>
            <a:pPr marL="0" indent="0" algn="ctr">
              <a:buNone/>
            </a:pPr>
            <a:endParaRPr lang="en-AU" sz="1800" b="1" dirty="0" smtClean="0"/>
          </a:p>
          <a:p>
            <a:pPr marL="0" indent="0" algn="ctr">
              <a:buNone/>
            </a:pPr>
            <a:endParaRPr lang="en-AU" sz="1800" b="1" dirty="0"/>
          </a:p>
          <a:p>
            <a:pPr marL="0" indent="0" algn="ctr">
              <a:buNone/>
            </a:pPr>
            <a:endParaRPr lang="en-AU" sz="1800" b="1" dirty="0" smtClean="0"/>
          </a:p>
          <a:p>
            <a:pPr marL="0" indent="0" algn="ctr">
              <a:buNone/>
            </a:pPr>
            <a:endParaRPr lang="en-AU" sz="1800" b="1" dirty="0"/>
          </a:p>
          <a:p>
            <a:pPr marL="0" indent="0" algn="ctr">
              <a:buNone/>
            </a:pPr>
            <a:endParaRPr lang="en-AU" sz="1800" b="1" dirty="0" smtClean="0"/>
          </a:p>
        </p:txBody>
      </p:sp>
      <p:sp>
        <p:nvSpPr>
          <p:cNvPr id="4" name="Footer Placeholder 3"/>
          <p:cNvSpPr>
            <a:spLocks noGrp="1"/>
          </p:cNvSpPr>
          <p:nvPr>
            <p:ph type="ftr" sz="quarter" idx="11"/>
          </p:nvPr>
        </p:nvSpPr>
        <p:spPr/>
        <p:txBody>
          <a:bodyPr/>
          <a:lstStyle/>
          <a:p>
            <a:r>
              <a:rPr lang="en-AU" dirty="0" smtClean="0"/>
              <a:t>5 May 2017</a:t>
            </a:r>
            <a:endParaRPr lang="en-AU" dirty="0"/>
          </a:p>
        </p:txBody>
      </p:sp>
      <p:sp>
        <p:nvSpPr>
          <p:cNvPr id="2" name="TextBox 1"/>
          <p:cNvSpPr txBox="1"/>
          <p:nvPr/>
        </p:nvSpPr>
        <p:spPr>
          <a:xfrm>
            <a:off x="1619672" y="188640"/>
            <a:ext cx="5832648" cy="2923877"/>
          </a:xfrm>
          <a:prstGeom prst="rect">
            <a:avLst/>
          </a:prstGeom>
          <a:noFill/>
        </p:spPr>
        <p:txBody>
          <a:bodyPr wrap="square" rtlCol="0">
            <a:spAutoFit/>
          </a:bodyPr>
          <a:lstStyle/>
          <a:p>
            <a:pPr algn="ctr"/>
            <a:r>
              <a:rPr lang="en-AU" sz="4400" dirty="0" smtClean="0"/>
              <a:t>Walk out with a goal. </a:t>
            </a:r>
          </a:p>
          <a:p>
            <a:pPr algn="ctr"/>
            <a:endParaRPr lang="en-AU" sz="4400" dirty="0"/>
          </a:p>
          <a:p>
            <a:pPr algn="ctr"/>
            <a:r>
              <a:rPr lang="en-AU" sz="9600" dirty="0" smtClean="0"/>
              <a:t>99</a:t>
            </a:r>
            <a:endParaRPr lang="en-AU" sz="9600" dirty="0"/>
          </a:p>
        </p:txBody>
      </p:sp>
    </p:spTree>
    <p:extLst>
      <p:ext uri="{BB962C8B-B14F-4D97-AF65-F5344CB8AC3E}">
        <p14:creationId xmlns:p14="http://schemas.microsoft.com/office/powerpoint/2010/main" val="82969531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419771">
            <a:off x="4845825" y="900629"/>
            <a:ext cx="3857144" cy="53217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3635896" y="133902"/>
            <a:ext cx="5122912" cy="562074"/>
          </a:xfrm>
        </p:spPr>
        <p:txBody>
          <a:bodyPr>
            <a:normAutofit fontScale="90000"/>
          </a:bodyPr>
          <a:lstStyle/>
          <a:p>
            <a:r>
              <a:rPr lang="en-AU" dirty="0" smtClean="0"/>
              <a:t>www.raisedtolove.com</a:t>
            </a:r>
            <a:endParaRPr lang="en-AU" dirty="0"/>
          </a:p>
        </p:txBody>
      </p:sp>
      <p:sp>
        <p:nvSpPr>
          <p:cNvPr id="4" name="Footer Placeholder 3"/>
          <p:cNvSpPr>
            <a:spLocks noGrp="1"/>
          </p:cNvSpPr>
          <p:nvPr>
            <p:ph type="ftr" sz="quarter" idx="11"/>
          </p:nvPr>
        </p:nvSpPr>
        <p:spPr/>
        <p:txBody>
          <a:bodyPr/>
          <a:lstStyle/>
          <a:p>
            <a:r>
              <a:rPr lang="en-AU" smtClean="0"/>
              <a:t>Redfield                                                                               5 May 2017</a:t>
            </a:r>
            <a:endParaRPr lang="en-AU"/>
          </a:p>
        </p:txBody>
      </p:sp>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rot="20465839">
            <a:off x="1556152" y="1543157"/>
            <a:ext cx="2839237"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752974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s\Photo selection 2009\P1020173.JPG"/>
          <p:cNvPicPr>
            <a:picLocks noGrp="1" noChangeAspect="1" noChangeArrowheads="1"/>
          </p:cNvPicPr>
          <p:nvPr>
            <p:ph idx="1"/>
          </p:nvPr>
        </p:nvPicPr>
        <p:blipFill>
          <a:blip r:embed="rId2" cstate="print"/>
          <a:srcRect/>
          <a:stretch>
            <a:fillRect/>
          </a:stretch>
        </p:blipFill>
        <p:spPr bwMode="auto">
          <a:xfrm>
            <a:off x="-468560" y="0"/>
            <a:ext cx="11556776" cy="8666014"/>
          </a:xfrm>
          <a:prstGeom prst="rect">
            <a:avLst/>
          </a:prstGeom>
          <a:noFill/>
        </p:spPr>
      </p:pic>
      <p:sp>
        <p:nvSpPr>
          <p:cNvPr id="2" name="Title 1"/>
          <p:cNvSpPr>
            <a:spLocks noGrp="1"/>
          </p:cNvSpPr>
          <p:nvPr>
            <p:ph type="title"/>
          </p:nvPr>
        </p:nvSpPr>
        <p:spPr>
          <a:xfrm>
            <a:off x="914400" y="5301208"/>
            <a:ext cx="8229600" cy="1143000"/>
          </a:xfrm>
        </p:spPr>
        <p:txBody>
          <a:bodyPr/>
          <a:lstStyle/>
          <a:p>
            <a:r>
              <a:rPr lang="en-AU" b="1" dirty="0" smtClean="0">
                <a:solidFill>
                  <a:srgbClr val="FFFF00"/>
                </a:solidFill>
              </a:rPr>
              <a:t>Now let’s get into it!</a:t>
            </a:r>
            <a:endParaRPr lang="en-US" b="1" dirty="0">
              <a:solidFill>
                <a:srgbClr val="FFFF00"/>
              </a:solidFill>
            </a:endParaRPr>
          </a:p>
        </p:txBody>
      </p:sp>
      <p:sp>
        <p:nvSpPr>
          <p:cNvPr id="3" name="Footer Placeholder 2"/>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17825045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018" y="-387424"/>
            <a:ext cx="10868136" cy="7245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AU" smtClean="0"/>
              <a:t>Redfield                                                                               5 May 2017</a:t>
            </a:r>
            <a:endParaRPr lang="en-AU"/>
          </a:p>
        </p:txBody>
      </p:sp>
      <p:sp>
        <p:nvSpPr>
          <p:cNvPr id="3" name="Content Placeholder 2"/>
          <p:cNvSpPr>
            <a:spLocks noGrp="1"/>
          </p:cNvSpPr>
          <p:nvPr>
            <p:ph idx="1"/>
          </p:nvPr>
        </p:nvSpPr>
        <p:spPr>
          <a:xfrm>
            <a:off x="179512" y="4796313"/>
            <a:ext cx="6984776" cy="2088232"/>
          </a:xfrm>
        </p:spPr>
        <p:txBody>
          <a:bodyPr/>
          <a:lstStyle/>
          <a:p>
            <a:pPr marL="0" indent="0">
              <a:buNone/>
            </a:pPr>
            <a:r>
              <a:rPr lang="en-AU" dirty="0" smtClean="0">
                <a:solidFill>
                  <a:schemeClr val="bg1"/>
                </a:solidFill>
                <a:effectLst>
                  <a:outerShdw blurRad="50800" dist="38100" dir="18900000" algn="bl" rotWithShape="0">
                    <a:prstClr val="black">
                      <a:alpha val="40000"/>
                    </a:prstClr>
                  </a:outerShdw>
                </a:effectLst>
              </a:rPr>
              <a:t>‘It is easy to know when someone is impulsive or timid, but when they are self centred it is much harder to spot.’ </a:t>
            </a:r>
          </a:p>
          <a:p>
            <a:pPr marL="0" indent="0">
              <a:buNone/>
            </a:pPr>
            <a:r>
              <a:rPr lang="en-AU" sz="2000" b="1" dirty="0" smtClean="0">
                <a:solidFill>
                  <a:schemeClr val="bg1"/>
                </a:solidFill>
              </a:rPr>
              <a:t>Joseph Pieper</a:t>
            </a:r>
            <a:endParaRPr lang="en-AU" sz="2000" b="1" dirty="0">
              <a:solidFill>
                <a:schemeClr val="bg1"/>
              </a:solidFill>
            </a:endParaRPr>
          </a:p>
        </p:txBody>
      </p:sp>
      <p:sp>
        <p:nvSpPr>
          <p:cNvPr id="2" name="Title 1"/>
          <p:cNvSpPr>
            <a:spLocks noGrp="1"/>
          </p:cNvSpPr>
          <p:nvPr>
            <p:ph type="title"/>
          </p:nvPr>
        </p:nvSpPr>
        <p:spPr>
          <a:xfrm>
            <a:off x="-1404664" y="54591"/>
            <a:ext cx="8229600" cy="1143000"/>
          </a:xfrm>
        </p:spPr>
        <p:txBody>
          <a:bodyPr>
            <a:normAutofit/>
          </a:bodyPr>
          <a:lstStyle/>
          <a:p>
            <a:r>
              <a:rPr lang="en-AU" sz="4800" dirty="0">
                <a:solidFill>
                  <a:schemeClr val="bg1"/>
                </a:solidFill>
                <a:effectLst>
                  <a:outerShdw blurRad="50800" dist="38100" dir="18900000" algn="bl" rotWithShape="0">
                    <a:prstClr val="black">
                      <a:alpha val="40000"/>
                    </a:prstClr>
                  </a:outerShdw>
                </a:effectLst>
                <a:latin typeface="+mn-lt"/>
                <a:ea typeface="+mn-ea"/>
                <a:cs typeface="+mn-cs"/>
              </a:rPr>
              <a:t>Right in the </a:t>
            </a:r>
            <a:r>
              <a:rPr lang="en-AU" sz="4800" dirty="0" err="1" smtClean="0">
                <a:solidFill>
                  <a:schemeClr val="bg1"/>
                </a:solidFill>
                <a:effectLst>
                  <a:outerShdw blurRad="50800" dist="38100" dir="18900000" algn="bl" rotWithShape="0">
                    <a:prstClr val="black">
                      <a:alpha val="40000"/>
                    </a:prstClr>
                  </a:outerShdw>
                </a:effectLst>
                <a:latin typeface="+mn-lt"/>
                <a:ea typeface="+mn-ea"/>
                <a:cs typeface="+mn-cs"/>
              </a:rPr>
              <a:t>blindspot</a:t>
            </a:r>
            <a:endParaRPr lang="en-AU" sz="4800" dirty="0">
              <a:solidFill>
                <a:schemeClr val="bg1"/>
              </a:solidFill>
              <a:effectLst>
                <a:outerShdw blurRad="50800" dist="38100" dir="18900000" algn="bl" rotWithShape="0">
                  <a:prstClr val="black">
                    <a:alpha val="40000"/>
                  </a:prstClr>
                </a:outerShdw>
              </a:effectLst>
              <a:latin typeface="+mn-lt"/>
              <a:ea typeface="+mn-ea"/>
              <a:cs typeface="+mn-cs"/>
            </a:endParaRPr>
          </a:p>
        </p:txBody>
      </p:sp>
    </p:spTree>
    <p:extLst>
      <p:ext uri="{BB962C8B-B14F-4D97-AF65-F5344CB8AC3E}">
        <p14:creationId xmlns:p14="http://schemas.microsoft.com/office/powerpoint/2010/main" val="17717216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11960" y="-99392"/>
            <a:ext cx="5057592" cy="7094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684584" y="620688"/>
            <a:ext cx="8229600" cy="1143000"/>
          </a:xfrm>
        </p:spPr>
        <p:txBody>
          <a:bodyPr/>
          <a:lstStyle/>
          <a:p>
            <a:r>
              <a:rPr lang="en-AU" b="1" dirty="0"/>
              <a:t>Temperament is not destiny</a:t>
            </a:r>
          </a:p>
        </p:txBody>
      </p:sp>
      <p:sp>
        <p:nvSpPr>
          <p:cNvPr id="3" name="TextBox 2"/>
          <p:cNvSpPr txBox="1"/>
          <p:nvPr/>
        </p:nvSpPr>
        <p:spPr>
          <a:xfrm>
            <a:off x="611560" y="1988840"/>
            <a:ext cx="3456384" cy="4247317"/>
          </a:xfrm>
          <a:prstGeom prst="rect">
            <a:avLst/>
          </a:prstGeom>
          <a:noFill/>
        </p:spPr>
        <p:txBody>
          <a:bodyPr wrap="square" rtlCol="0">
            <a:spAutoFit/>
          </a:bodyPr>
          <a:lstStyle/>
          <a:p>
            <a:r>
              <a:rPr lang="en-AU" sz="2800" dirty="0" smtClean="0"/>
              <a:t>Use </a:t>
            </a:r>
            <a:r>
              <a:rPr lang="en-AU" sz="2800" dirty="0"/>
              <a:t>virtues to analyse </a:t>
            </a:r>
            <a:r>
              <a:rPr lang="en-AU" sz="2800" dirty="0" smtClean="0"/>
              <a:t>your child’s temperament.</a:t>
            </a:r>
            <a:endParaRPr lang="en-AU" sz="2800" dirty="0"/>
          </a:p>
          <a:p>
            <a:endParaRPr lang="en-AU" sz="2800" dirty="0" smtClean="0"/>
          </a:p>
          <a:p>
            <a:r>
              <a:rPr lang="en-AU" sz="2800" dirty="0" smtClean="0"/>
              <a:t>Temperament </a:t>
            </a:r>
            <a:r>
              <a:rPr lang="en-AU" sz="2800" u="sng" dirty="0" smtClean="0"/>
              <a:t>should</a:t>
            </a:r>
            <a:r>
              <a:rPr lang="en-AU" sz="2800" dirty="0" smtClean="0"/>
              <a:t> be modified.</a:t>
            </a:r>
          </a:p>
          <a:p>
            <a:endParaRPr lang="en-AU" sz="2800" dirty="0" smtClean="0"/>
          </a:p>
          <a:p>
            <a:r>
              <a:rPr lang="en-AU" sz="2800" dirty="0" smtClean="0"/>
              <a:t>Temperament is </a:t>
            </a:r>
            <a:r>
              <a:rPr lang="en-AU" sz="2800" u="sng" dirty="0" smtClean="0"/>
              <a:t>only</a:t>
            </a:r>
            <a:r>
              <a:rPr lang="en-AU" sz="2800" dirty="0" smtClean="0"/>
              <a:t> a predisposition.</a:t>
            </a:r>
            <a:endParaRPr lang="en-AU" sz="2800" dirty="0"/>
          </a:p>
          <a:p>
            <a:endParaRPr lang="en-AU" dirty="0"/>
          </a:p>
        </p:txBody>
      </p:sp>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42304564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3" y="188640"/>
            <a:ext cx="6904829" cy="6912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a:xfrm>
            <a:off x="457200" y="4509120"/>
            <a:ext cx="8229600" cy="1872208"/>
          </a:xfrm>
        </p:spPr>
        <p:txBody>
          <a:bodyPr>
            <a:normAutofit fontScale="85000" lnSpcReduction="10000"/>
          </a:bodyPr>
          <a:lstStyle/>
          <a:p>
            <a:pPr marL="0" indent="0">
              <a:buNone/>
            </a:pPr>
            <a:r>
              <a:rPr lang="en-US" b="1" dirty="0" smtClean="0"/>
              <a:t>Example</a:t>
            </a:r>
          </a:p>
          <a:p>
            <a:pPr marL="0" indent="0">
              <a:buNone/>
            </a:pPr>
            <a:r>
              <a:rPr lang="en-US" i="1" dirty="0" smtClean="0"/>
              <a:t>“It’s amazing how high some parents put the crossbar for their kids and how low they put it for themselves.” </a:t>
            </a:r>
          </a:p>
          <a:p>
            <a:pPr marL="0" indent="0">
              <a:buNone/>
            </a:pPr>
            <a:r>
              <a:rPr lang="en-US" dirty="0" smtClean="0"/>
              <a:t>Jack Gibson</a:t>
            </a:r>
          </a:p>
          <a:p>
            <a:endParaRPr lang="en-AU" dirty="0"/>
          </a:p>
        </p:txBody>
      </p:sp>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293327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1571" y="2802122"/>
            <a:ext cx="3932312" cy="1143000"/>
          </a:xfrm>
        </p:spPr>
        <p:txBody>
          <a:bodyPr>
            <a:normAutofit fontScale="90000"/>
          </a:bodyPr>
          <a:lstStyle/>
          <a:p>
            <a:pPr algn="l"/>
            <a:r>
              <a:rPr lang="en-AU" dirty="0" smtClean="0">
                <a:solidFill>
                  <a:schemeClr val="bg2">
                    <a:lumMod val="25000"/>
                  </a:schemeClr>
                </a:solidFill>
              </a:rPr>
              <a:t>By your </a:t>
            </a:r>
            <a:r>
              <a:rPr lang="en-AU" b="1" dirty="0" smtClean="0">
                <a:solidFill>
                  <a:schemeClr val="bg2">
                    <a:lumMod val="25000"/>
                  </a:schemeClr>
                </a:solidFill>
              </a:rPr>
              <a:t>emotional example</a:t>
            </a:r>
            <a:r>
              <a:rPr lang="en-AU" dirty="0" smtClean="0">
                <a:solidFill>
                  <a:schemeClr val="bg2">
                    <a:lumMod val="25000"/>
                  </a:schemeClr>
                </a:solidFill>
              </a:rPr>
              <a:t>, you calibrate </a:t>
            </a:r>
            <a:br>
              <a:rPr lang="en-AU" dirty="0" smtClean="0">
                <a:solidFill>
                  <a:schemeClr val="bg2">
                    <a:lumMod val="25000"/>
                  </a:schemeClr>
                </a:solidFill>
              </a:rPr>
            </a:br>
            <a:r>
              <a:rPr lang="en-AU" dirty="0" smtClean="0">
                <a:solidFill>
                  <a:schemeClr val="bg2">
                    <a:lumMod val="25000"/>
                  </a:schemeClr>
                </a:solidFill>
              </a:rPr>
              <a:t>your child’s loves.</a:t>
            </a:r>
            <a:endParaRPr lang="en-AU" dirty="0">
              <a:solidFill>
                <a:schemeClr val="bg2">
                  <a:lumMod val="25000"/>
                </a:schemeClr>
              </a:solidFill>
            </a:endParaRPr>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420" y="404664"/>
            <a:ext cx="4693612" cy="5616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AU" smtClean="0"/>
              <a:t>Redfield                                                                               5 May 2017</a:t>
            </a:r>
            <a:endParaRPr lang="en-AU"/>
          </a:p>
        </p:txBody>
      </p:sp>
    </p:spTree>
    <p:extLst>
      <p:ext uri="{BB962C8B-B14F-4D97-AF65-F5344CB8AC3E}">
        <p14:creationId xmlns:p14="http://schemas.microsoft.com/office/powerpoint/2010/main" val="28772643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Redfield                                                                               5 May 2017</a:t>
            </a:r>
            <a:endParaRPr lang="en-AU"/>
          </a:p>
        </p:txBody>
      </p:sp>
      <p:pic>
        <p:nvPicPr>
          <p:cNvPr id="205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5588"/>
          <a:stretch/>
        </p:blipFill>
        <p:spPr bwMode="auto">
          <a:xfrm>
            <a:off x="-801500" y="0"/>
            <a:ext cx="1051058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6012160" y="836712"/>
            <a:ext cx="3178696" cy="1143000"/>
          </a:xfrm>
        </p:spPr>
        <p:txBody>
          <a:bodyPr>
            <a:normAutofit/>
          </a:bodyPr>
          <a:lstStyle/>
          <a:p>
            <a:r>
              <a:rPr lang="en-AU" dirty="0" smtClean="0">
                <a:solidFill>
                  <a:schemeClr val="bg1"/>
                </a:solidFill>
              </a:rPr>
              <a:t>Fix your face</a:t>
            </a:r>
            <a:endParaRPr lang="en-AU" dirty="0">
              <a:solidFill>
                <a:schemeClr val="bg1"/>
              </a:solidFill>
            </a:endParaRPr>
          </a:p>
        </p:txBody>
      </p:sp>
    </p:spTree>
    <p:extLst>
      <p:ext uri="{BB962C8B-B14F-4D97-AF65-F5344CB8AC3E}">
        <p14:creationId xmlns:p14="http://schemas.microsoft.com/office/powerpoint/2010/main" val="42927412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1411</TotalTime>
  <Words>1082</Words>
  <Application>Microsoft Office PowerPoint</Application>
  <PresentationFormat>On-screen Show (4:3)</PresentationFormat>
  <Paragraphs>215</Paragraphs>
  <Slides>47</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47</vt:i4>
      </vt:variant>
    </vt:vector>
  </HeadingPairs>
  <TitlesOfParts>
    <vt:vector size="51" baseType="lpstr">
      <vt:lpstr>Arial</vt:lpstr>
      <vt:lpstr>Calibri</vt:lpstr>
      <vt:lpstr>Times New Roman</vt:lpstr>
      <vt:lpstr>Office Theme</vt:lpstr>
      <vt:lpstr>Foundations for emotional management.  A focus on fortitude and self control.</vt:lpstr>
      <vt:lpstr>PowerPoint Presentation</vt:lpstr>
      <vt:lpstr>Not just for kids.</vt:lpstr>
      <vt:lpstr>Character is the sum of our habits.</vt:lpstr>
      <vt:lpstr>Right in the blindspot</vt:lpstr>
      <vt:lpstr>Temperament is not destiny</vt:lpstr>
      <vt:lpstr>PowerPoint Presentation</vt:lpstr>
      <vt:lpstr>By your emotional example, you calibrate  your child’s loves.</vt:lpstr>
      <vt:lpstr>Fix your face</vt:lpstr>
      <vt:lpstr>Emotion is contagious. </vt:lpstr>
      <vt:lpstr>PowerPoint Presentation</vt:lpstr>
      <vt:lpstr>Emotions and moral action</vt:lpstr>
      <vt:lpstr>“the art of moral education is to inculcate refined attitudes to pain and pleasure” Aristotle</vt:lpstr>
      <vt:lpstr>Our emotional life must be at the service of others. </vt:lpstr>
      <vt:lpstr>The moral formation of children</vt:lpstr>
      <vt:lpstr>Teach wise choices </vt:lpstr>
      <vt:lpstr>Be so close you know what your child is thinking</vt:lpstr>
      <vt:lpstr>Unity and consistency</vt:lpstr>
      <vt:lpstr>Affection</vt:lpstr>
      <vt:lpstr>Train for self control</vt:lpstr>
      <vt:lpstr>PowerPoint Presentation</vt:lpstr>
      <vt:lpstr>Re-learn to be joyful in the presence of all that is good, true and beautiful.</vt:lpstr>
      <vt:lpstr> Kids love what their parents love.</vt:lpstr>
      <vt:lpstr>Beware of over-stimulation</vt:lpstr>
      <vt:lpstr>PowerPoint Presentation</vt:lpstr>
      <vt:lpstr>PowerPoint Presentation</vt:lpstr>
      <vt:lpstr>Train for fortitude.</vt:lpstr>
      <vt:lpstr>PowerPoint Presentation</vt:lpstr>
      <vt:lpstr>A tip from Rafa</vt:lpstr>
      <vt:lpstr>Clear expectations</vt:lpstr>
      <vt:lpstr>PowerPoint Presentation</vt:lpstr>
      <vt:lpstr>Work is a school of fortitude.</vt:lpstr>
      <vt:lpstr>PowerPoint Presentation</vt:lpstr>
      <vt:lpstr>Do you have a Complaints Book?</vt:lpstr>
      <vt:lpstr>Fortitude in service of truth</vt:lpstr>
      <vt:lpstr>PowerPoint Presentation</vt:lpstr>
      <vt:lpstr>‘Our prime purpose in life is to help others.’ Dalai Lama </vt:lpstr>
      <vt:lpstr>PowerPoint Presentation</vt:lpstr>
      <vt:lpstr>Amoris Laetitia Francis I</vt:lpstr>
      <vt:lpstr>PowerPoint Presentation</vt:lpstr>
      <vt:lpstr>We can’t all be Einsteins in intelligence</vt:lpstr>
      <vt:lpstr>But we can when it comes to love!</vt:lpstr>
      <vt:lpstr>Words at a wedding</vt:lpstr>
      <vt:lpstr>A knocking at the door of your soul.</vt:lpstr>
      <vt:lpstr>PowerPoint Presentation</vt:lpstr>
      <vt:lpstr>www.raisedtolove.com</vt:lpstr>
      <vt:lpstr>Now let’s get into it!</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Foundations for emotional management.  A focus on fortitude and self control.</dc:title>
  <dc:creator>Andy</dc:creator>
  <cp:lastModifiedBy>Chris Tanna</cp:lastModifiedBy>
  <cp:revision>30</cp:revision>
  <cp:lastPrinted>2017-05-04T23:24:04Z</cp:lastPrinted>
  <dcterms:created xsi:type="dcterms:W3CDTF">2017-05-04T00:19:12Z</dcterms:created>
  <dcterms:modified xsi:type="dcterms:W3CDTF">2017-05-09T02:20:18Z</dcterms:modified>
</cp:coreProperties>
</file>